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2D1E5"/>
    <a:srgbClr val="49479B"/>
    <a:srgbClr val="C6C4DE"/>
    <a:srgbClr val="B9B7D7"/>
    <a:srgbClr val="B1AED2"/>
    <a:srgbClr val="9C98C6"/>
    <a:srgbClr val="5E5CB4"/>
    <a:srgbClr val="7473B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61" autoAdjust="0"/>
    <p:restoredTop sz="94660"/>
  </p:normalViewPr>
  <p:slideViewPr>
    <p:cSldViewPr snapToGrid="0">
      <p:cViewPr varScale="1">
        <p:scale>
          <a:sx n="103" d="100"/>
          <a:sy n="103" d="100"/>
        </p:scale>
        <p:origin x="72"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BBFFAFE5-3931-4893-B8A4-FC9041C718E9}" type="datetimeFigureOut">
              <a:rPr lang="en-ZA" smtClean="0"/>
              <a:t>2019/04/09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12F0CE0-24C9-49C8-AA71-156BEC2EB3D2}" type="slidenum">
              <a:rPr lang="en-ZA" smtClean="0"/>
              <a:t>‹#›</a:t>
            </a:fld>
            <a:endParaRPr lang="en-ZA"/>
          </a:p>
        </p:txBody>
      </p:sp>
    </p:spTree>
    <p:extLst>
      <p:ext uri="{BB962C8B-B14F-4D97-AF65-F5344CB8AC3E}">
        <p14:creationId xmlns:p14="http://schemas.microsoft.com/office/powerpoint/2010/main" val="3954159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BBFFAFE5-3931-4893-B8A4-FC9041C718E9}" type="datetimeFigureOut">
              <a:rPr lang="en-ZA" smtClean="0"/>
              <a:t>2019/04/09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12F0CE0-24C9-49C8-AA71-156BEC2EB3D2}" type="slidenum">
              <a:rPr lang="en-ZA" smtClean="0"/>
              <a:t>‹#›</a:t>
            </a:fld>
            <a:endParaRPr lang="en-ZA"/>
          </a:p>
        </p:txBody>
      </p:sp>
    </p:spTree>
    <p:extLst>
      <p:ext uri="{BB962C8B-B14F-4D97-AF65-F5344CB8AC3E}">
        <p14:creationId xmlns:p14="http://schemas.microsoft.com/office/powerpoint/2010/main" val="34360720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BBFFAFE5-3931-4893-B8A4-FC9041C718E9}" type="datetimeFigureOut">
              <a:rPr lang="en-ZA" smtClean="0"/>
              <a:t>2019/04/09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12F0CE0-24C9-49C8-AA71-156BEC2EB3D2}" type="slidenum">
              <a:rPr lang="en-ZA" smtClean="0"/>
              <a:t>‹#›</a:t>
            </a:fld>
            <a:endParaRPr lang="en-ZA"/>
          </a:p>
        </p:txBody>
      </p:sp>
    </p:spTree>
    <p:extLst>
      <p:ext uri="{BB962C8B-B14F-4D97-AF65-F5344CB8AC3E}">
        <p14:creationId xmlns:p14="http://schemas.microsoft.com/office/powerpoint/2010/main" val="511881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BBFFAFE5-3931-4893-B8A4-FC9041C718E9}" type="datetimeFigureOut">
              <a:rPr lang="en-ZA" smtClean="0"/>
              <a:t>2019/04/09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12F0CE0-24C9-49C8-AA71-156BEC2EB3D2}" type="slidenum">
              <a:rPr lang="en-ZA" smtClean="0"/>
              <a:t>‹#›</a:t>
            </a:fld>
            <a:endParaRPr lang="en-ZA"/>
          </a:p>
        </p:txBody>
      </p:sp>
    </p:spTree>
    <p:extLst>
      <p:ext uri="{BB962C8B-B14F-4D97-AF65-F5344CB8AC3E}">
        <p14:creationId xmlns:p14="http://schemas.microsoft.com/office/powerpoint/2010/main" val="2439501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BFFAFE5-3931-4893-B8A4-FC9041C718E9}" type="datetimeFigureOut">
              <a:rPr lang="en-ZA" smtClean="0"/>
              <a:t>2019/04/09</a:t>
            </a:fld>
            <a:endParaRPr lang="en-ZA"/>
          </a:p>
        </p:txBody>
      </p:sp>
      <p:sp>
        <p:nvSpPr>
          <p:cNvPr id="5" name="Footer Placeholder 4"/>
          <p:cNvSpPr>
            <a:spLocks noGrp="1"/>
          </p:cNvSpPr>
          <p:nvPr>
            <p:ph type="ftr" sz="quarter" idx="11"/>
          </p:nvPr>
        </p:nvSpPr>
        <p:spPr/>
        <p:txBody>
          <a:bodyPr/>
          <a:lstStyle/>
          <a:p>
            <a:endParaRPr lang="en-ZA"/>
          </a:p>
        </p:txBody>
      </p:sp>
      <p:sp>
        <p:nvSpPr>
          <p:cNvPr id="6" name="Slide Number Placeholder 5"/>
          <p:cNvSpPr>
            <a:spLocks noGrp="1"/>
          </p:cNvSpPr>
          <p:nvPr>
            <p:ph type="sldNum" sz="quarter" idx="12"/>
          </p:nvPr>
        </p:nvSpPr>
        <p:spPr/>
        <p:txBody>
          <a:bodyPr/>
          <a:lstStyle/>
          <a:p>
            <a:fld id="{B12F0CE0-24C9-49C8-AA71-156BEC2EB3D2}" type="slidenum">
              <a:rPr lang="en-ZA" smtClean="0"/>
              <a:t>‹#›</a:t>
            </a:fld>
            <a:endParaRPr lang="en-ZA"/>
          </a:p>
        </p:txBody>
      </p:sp>
    </p:spTree>
    <p:extLst>
      <p:ext uri="{BB962C8B-B14F-4D97-AF65-F5344CB8AC3E}">
        <p14:creationId xmlns:p14="http://schemas.microsoft.com/office/powerpoint/2010/main" val="3921179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BBFFAFE5-3931-4893-B8A4-FC9041C718E9}" type="datetimeFigureOut">
              <a:rPr lang="en-ZA" smtClean="0"/>
              <a:t>2019/04/09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12F0CE0-24C9-49C8-AA71-156BEC2EB3D2}" type="slidenum">
              <a:rPr lang="en-ZA" smtClean="0"/>
              <a:t>‹#›</a:t>
            </a:fld>
            <a:endParaRPr lang="en-ZA"/>
          </a:p>
        </p:txBody>
      </p:sp>
    </p:spTree>
    <p:extLst>
      <p:ext uri="{BB962C8B-B14F-4D97-AF65-F5344CB8AC3E}">
        <p14:creationId xmlns:p14="http://schemas.microsoft.com/office/powerpoint/2010/main" val="4265729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BBFFAFE5-3931-4893-B8A4-FC9041C718E9}" type="datetimeFigureOut">
              <a:rPr lang="en-ZA" smtClean="0"/>
              <a:t>2019/04/09</a:t>
            </a:fld>
            <a:endParaRPr lang="en-ZA"/>
          </a:p>
        </p:txBody>
      </p:sp>
      <p:sp>
        <p:nvSpPr>
          <p:cNvPr id="8" name="Footer Placeholder 7"/>
          <p:cNvSpPr>
            <a:spLocks noGrp="1"/>
          </p:cNvSpPr>
          <p:nvPr>
            <p:ph type="ftr" sz="quarter" idx="11"/>
          </p:nvPr>
        </p:nvSpPr>
        <p:spPr/>
        <p:txBody>
          <a:bodyPr/>
          <a:lstStyle/>
          <a:p>
            <a:endParaRPr lang="en-ZA"/>
          </a:p>
        </p:txBody>
      </p:sp>
      <p:sp>
        <p:nvSpPr>
          <p:cNvPr id="9" name="Slide Number Placeholder 8"/>
          <p:cNvSpPr>
            <a:spLocks noGrp="1"/>
          </p:cNvSpPr>
          <p:nvPr>
            <p:ph type="sldNum" sz="quarter" idx="12"/>
          </p:nvPr>
        </p:nvSpPr>
        <p:spPr/>
        <p:txBody>
          <a:bodyPr/>
          <a:lstStyle/>
          <a:p>
            <a:fld id="{B12F0CE0-24C9-49C8-AA71-156BEC2EB3D2}" type="slidenum">
              <a:rPr lang="en-ZA" smtClean="0"/>
              <a:t>‹#›</a:t>
            </a:fld>
            <a:endParaRPr lang="en-ZA"/>
          </a:p>
        </p:txBody>
      </p:sp>
    </p:spTree>
    <p:extLst>
      <p:ext uri="{BB962C8B-B14F-4D97-AF65-F5344CB8AC3E}">
        <p14:creationId xmlns:p14="http://schemas.microsoft.com/office/powerpoint/2010/main" val="1129503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BBFFAFE5-3931-4893-B8A4-FC9041C718E9}" type="datetimeFigureOut">
              <a:rPr lang="en-ZA" smtClean="0"/>
              <a:t>2019/04/09</a:t>
            </a:fld>
            <a:endParaRPr lang="en-ZA"/>
          </a:p>
        </p:txBody>
      </p:sp>
      <p:sp>
        <p:nvSpPr>
          <p:cNvPr id="4" name="Footer Placeholder 3"/>
          <p:cNvSpPr>
            <a:spLocks noGrp="1"/>
          </p:cNvSpPr>
          <p:nvPr>
            <p:ph type="ftr" sz="quarter" idx="11"/>
          </p:nvPr>
        </p:nvSpPr>
        <p:spPr/>
        <p:txBody>
          <a:bodyPr/>
          <a:lstStyle/>
          <a:p>
            <a:endParaRPr lang="en-ZA"/>
          </a:p>
        </p:txBody>
      </p:sp>
      <p:sp>
        <p:nvSpPr>
          <p:cNvPr id="5" name="Slide Number Placeholder 4"/>
          <p:cNvSpPr>
            <a:spLocks noGrp="1"/>
          </p:cNvSpPr>
          <p:nvPr>
            <p:ph type="sldNum" sz="quarter" idx="12"/>
          </p:nvPr>
        </p:nvSpPr>
        <p:spPr/>
        <p:txBody>
          <a:bodyPr/>
          <a:lstStyle/>
          <a:p>
            <a:fld id="{B12F0CE0-24C9-49C8-AA71-156BEC2EB3D2}" type="slidenum">
              <a:rPr lang="en-ZA" smtClean="0"/>
              <a:t>‹#›</a:t>
            </a:fld>
            <a:endParaRPr lang="en-ZA"/>
          </a:p>
        </p:txBody>
      </p:sp>
    </p:spTree>
    <p:extLst>
      <p:ext uri="{BB962C8B-B14F-4D97-AF65-F5344CB8AC3E}">
        <p14:creationId xmlns:p14="http://schemas.microsoft.com/office/powerpoint/2010/main" val="38311128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BFFAFE5-3931-4893-B8A4-FC9041C718E9}" type="datetimeFigureOut">
              <a:rPr lang="en-ZA" smtClean="0"/>
              <a:t>2019/04/09</a:t>
            </a:fld>
            <a:endParaRPr lang="en-ZA"/>
          </a:p>
        </p:txBody>
      </p:sp>
      <p:sp>
        <p:nvSpPr>
          <p:cNvPr id="3" name="Footer Placeholder 2"/>
          <p:cNvSpPr>
            <a:spLocks noGrp="1"/>
          </p:cNvSpPr>
          <p:nvPr>
            <p:ph type="ftr" sz="quarter" idx="11"/>
          </p:nvPr>
        </p:nvSpPr>
        <p:spPr/>
        <p:txBody>
          <a:bodyPr/>
          <a:lstStyle/>
          <a:p>
            <a:endParaRPr lang="en-ZA"/>
          </a:p>
        </p:txBody>
      </p:sp>
      <p:sp>
        <p:nvSpPr>
          <p:cNvPr id="4" name="Slide Number Placeholder 3"/>
          <p:cNvSpPr>
            <a:spLocks noGrp="1"/>
          </p:cNvSpPr>
          <p:nvPr>
            <p:ph type="sldNum" sz="quarter" idx="12"/>
          </p:nvPr>
        </p:nvSpPr>
        <p:spPr/>
        <p:txBody>
          <a:bodyPr/>
          <a:lstStyle/>
          <a:p>
            <a:fld id="{B12F0CE0-24C9-49C8-AA71-156BEC2EB3D2}" type="slidenum">
              <a:rPr lang="en-ZA" smtClean="0"/>
              <a:t>‹#›</a:t>
            </a:fld>
            <a:endParaRPr lang="en-ZA"/>
          </a:p>
        </p:txBody>
      </p:sp>
    </p:spTree>
    <p:extLst>
      <p:ext uri="{BB962C8B-B14F-4D97-AF65-F5344CB8AC3E}">
        <p14:creationId xmlns:p14="http://schemas.microsoft.com/office/powerpoint/2010/main" val="2575758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FFAFE5-3931-4893-B8A4-FC9041C718E9}" type="datetimeFigureOut">
              <a:rPr lang="en-ZA" smtClean="0"/>
              <a:t>2019/04/09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12F0CE0-24C9-49C8-AA71-156BEC2EB3D2}" type="slidenum">
              <a:rPr lang="en-ZA" smtClean="0"/>
              <a:t>‹#›</a:t>
            </a:fld>
            <a:endParaRPr lang="en-ZA"/>
          </a:p>
        </p:txBody>
      </p:sp>
    </p:spTree>
    <p:extLst>
      <p:ext uri="{BB962C8B-B14F-4D97-AF65-F5344CB8AC3E}">
        <p14:creationId xmlns:p14="http://schemas.microsoft.com/office/powerpoint/2010/main" val="7976651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BFFAFE5-3931-4893-B8A4-FC9041C718E9}" type="datetimeFigureOut">
              <a:rPr lang="en-ZA" smtClean="0"/>
              <a:t>2019/04/09</a:t>
            </a:fld>
            <a:endParaRPr lang="en-ZA"/>
          </a:p>
        </p:txBody>
      </p:sp>
      <p:sp>
        <p:nvSpPr>
          <p:cNvPr id="6" name="Footer Placeholder 5"/>
          <p:cNvSpPr>
            <a:spLocks noGrp="1"/>
          </p:cNvSpPr>
          <p:nvPr>
            <p:ph type="ftr" sz="quarter" idx="11"/>
          </p:nvPr>
        </p:nvSpPr>
        <p:spPr/>
        <p:txBody>
          <a:bodyPr/>
          <a:lstStyle/>
          <a:p>
            <a:endParaRPr lang="en-ZA"/>
          </a:p>
        </p:txBody>
      </p:sp>
      <p:sp>
        <p:nvSpPr>
          <p:cNvPr id="7" name="Slide Number Placeholder 6"/>
          <p:cNvSpPr>
            <a:spLocks noGrp="1"/>
          </p:cNvSpPr>
          <p:nvPr>
            <p:ph type="sldNum" sz="quarter" idx="12"/>
          </p:nvPr>
        </p:nvSpPr>
        <p:spPr/>
        <p:txBody>
          <a:bodyPr/>
          <a:lstStyle/>
          <a:p>
            <a:fld id="{B12F0CE0-24C9-49C8-AA71-156BEC2EB3D2}" type="slidenum">
              <a:rPr lang="en-ZA" smtClean="0"/>
              <a:t>‹#›</a:t>
            </a:fld>
            <a:endParaRPr lang="en-ZA"/>
          </a:p>
        </p:txBody>
      </p:sp>
    </p:spTree>
    <p:extLst>
      <p:ext uri="{BB962C8B-B14F-4D97-AF65-F5344CB8AC3E}">
        <p14:creationId xmlns:p14="http://schemas.microsoft.com/office/powerpoint/2010/main" val="1156661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FFAFE5-3931-4893-B8A4-FC9041C718E9}" type="datetimeFigureOut">
              <a:rPr lang="en-ZA" smtClean="0"/>
              <a:t>2019/04/09</a:t>
            </a:fld>
            <a:endParaRPr lang="en-Z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F0CE0-24C9-49C8-AA71-156BEC2EB3D2}" type="slidenum">
              <a:rPr lang="en-ZA" smtClean="0"/>
              <a:t>‹#›</a:t>
            </a:fld>
            <a:endParaRPr lang="en-ZA"/>
          </a:p>
        </p:txBody>
      </p:sp>
    </p:spTree>
    <p:extLst>
      <p:ext uri="{BB962C8B-B14F-4D97-AF65-F5344CB8AC3E}">
        <p14:creationId xmlns:p14="http://schemas.microsoft.com/office/powerpoint/2010/main" val="402190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7" Type="http://schemas.openxmlformats.org/officeDocument/2006/relationships/hyperlink" Target="mailto:elvwilli@gmail.com" TargetMode="External"/><Relationship Id="rId2" Type="http://schemas.openxmlformats.org/officeDocument/2006/relationships/hyperlink" Target="https://www.infantmentalhealth.co.za/" TargetMode="External"/><Relationship Id="rId1" Type="http://schemas.openxmlformats.org/officeDocument/2006/relationships/slideLayout" Target="../slideLayouts/slideLayout7.xml"/><Relationship Id="rId6" Type="http://schemas.openxmlformats.org/officeDocument/2006/relationships/hyperlink" Target="mailto:Salisha.Maharaj@westerncape.gov.za" TargetMode="External"/><Relationship Id="rId5" Type="http://schemas.openxmlformats.org/officeDocument/2006/relationships/hyperlink" Target="mailto:jvoges@sun.ac.za" TargetMode="External"/><Relationship Id="rId4" Type="http://schemas.openxmlformats.org/officeDocument/2006/relationships/hyperlink" Target="mailto:b.kantor@iafrica.com"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mailto:b.kantor@iafrica.com" TargetMode="External"/><Relationship Id="rId13" Type="http://schemas.openxmlformats.org/officeDocument/2006/relationships/hyperlink" Target="https://perspectives.waimh.org/" TargetMode="External"/><Relationship Id="rId3" Type="http://schemas.openxmlformats.org/officeDocument/2006/relationships/hyperlink" Target="https://www.infantmentalhealth.co.za/" TargetMode="External"/><Relationship Id="rId7" Type="http://schemas.openxmlformats.org/officeDocument/2006/relationships/hyperlink" Target="mailto:Salisha.Maharaj@westerncape.gov.za" TargetMode="External"/><Relationship Id="rId12" Type="http://schemas.openxmlformats.org/officeDocument/2006/relationships/hyperlink" Target="https://waimh.org/" TargetMode="External"/><Relationship Id="rId2" Type="http://schemas.openxmlformats.org/officeDocument/2006/relationships/slideLayout" Target="../slideLayouts/slideLayout7.xml"/><Relationship Id="rId1" Type="http://schemas.openxmlformats.org/officeDocument/2006/relationships/themeOverride" Target="../theme/themeOverride1.xml"/><Relationship Id="rId6" Type="http://schemas.openxmlformats.org/officeDocument/2006/relationships/hyperlink" Target="mailto:jvoges@sun.ac.za" TargetMode="External"/><Relationship Id="rId11" Type="http://schemas.openxmlformats.org/officeDocument/2006/relationships/image" Target="../media/image2.png"/><Relationship Id="rId5" Type="http://schemas.openxmlformats.org/officeDocument/2006/relationships/hyperlink" Target="http://www.infantmentalhealth.co.za/" TargetMode="External"/><Relationship Id="rId10" Type="http://schemas.openxmlformats.org/officeDocument/2006/relationships/hyperlink" Target="https://www.facebook.com/groups/791567811204566/?hc_ref=ARSHkESkeCDyYmQadh3lUQ_Sv38ZGf5l4SsFYoseCo9lXhJ3RMNzxgLE9OCl2xP7pYU" TargetMode="External"/><Relationship Id="rId4" Type="http://schemas.openxmlformats.org/officeDocument/2006/relationships/image" Target="../media/image1.jpg"/><Relationship Id="rId9" Type="http://schemas.openxmlformats.org/officeDocument/2006/relationships/hyperlink" Target="mailto:elvwilli@gmail.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TextBox 19"/>
          <p:cNvSpPr txBox="1"/>
          <p:nvPr/>
        </p:nvSpPr>
        <p:spPr>
          <a:xfrm>
            <a:off x="0" y="0"/>
            <a:ext cx="12192000" cy="6858000"/>
          </a:xfrm>
          <a:prstGeom prst="rect">
            <a:avLst/>
          </a:prstGeom>
          <a:solidFill>
            <a:srgbClr val="D2D1E5"/>
          </a:solidFill>
          <a:ln>
            <a:solidFill>
              <a:schemeClr val="accent1"/>
            </a:solidFill>
          </a:ln>
        </p:spPr>
        <p:txBody>
          <a:bodyPr wrap="square" rtlCol="0">
            <a:spAutoFit/>
          </a:bodyPr>
          <a:lstStyle/>
          <a:p>
            <a:endParaRPr lang="en-ZA" dirty="0"/>
          </a:p>
        </p:txBody>
      </p:sp>
      <p:pic>
        <p:nvPicPr>
          <p:cNvPr id="4" name="Picture 3">
            <a:hlinkClick r:id="rId2"/>
          </p:cNvPr>
          <p:cNvPicPr/>
          <p:nvPr/>
        </p:nvPicPr>
        <p:blipFill>
          <a:blip r:embed="rId3">
            <a:extLst>
              <a:ext uri="{28A0092B-C50C-407E-A947-70E740481C1C}">
                <a14:useLocalDpi xmlns:a14="http://schemas.microsoft.com/office/drawing/2010/main" val="0"/>
              </a:ext>
            </a:extLst>
          </a:blip>
          <a:stretch>
            <a:fillRect/>
          </a:stretch>
        </p:blipFill>
        <p:spPr>
          <a:xfrm>
            <a:off x="230526" y="105004"/>
            <a:ext cx="5299502" cy="1619371"/>
          </a:xfrm>
          <a:prstGeom prst="rect">
            <a:avLst/>
          </a:prstGeom>
          <a:ln w="31750">
            <a:solidFill>
              <a:srgbClr val="7473BF"/>
            </a:solidFill>
          </a:ln>
        </p:spPr>
      </p:pic>
      <p:sp>
        <p:nvSpPr>
          <p:cNvPr id="5" name="TextBox 4"/>
          <p:cNvSpPr txBox="1"/>
          <p:nvPr/>
        </p:nvSpPr>
        <p:spPr>
          <a:xfrm>
            <a:off x="229692" y="1859340"/>
            <a:ext cx="4627530" cy="1200329"/>
          </a:xfrm>
          <a:prstGeom prst="rect">
            <a:avLst/>
          </a:prstGeom>
          <a:ln w="19050">
            <a:solidFill>
              <a:srgbClr val="7473BF"/>
            </a:solidFill>
          </a:ln>
          <a:effectLst>
            <a:glow rad="63500">
              <a:srgbClr val="7473BF">
                <a:alpha val="45000"/>
              </a:srgbClr>
            </a:glow>
            <a:softEdge rad="12700"/>
          </a:effectLst>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200" dirty="0">
                <a:latin typeface="Lucida Grande" panose="020B0600040502020204" pitchFamily="34" charset="0"/>
                <a:cs typeface="Lucida Grande" panose="020B0600040502020204" pitchFamily="34" charset="0"/>
              </a:rPr>
              <a:t>Dear Members and friends of WCAIMH,</a:t>
            </a:r>
          </a:p>
          <a:p>
            <a:r>
              <a:rPr lang="en-US" sz="1200" dirty="0">
                <a:latin typeface="Lucida Grande" panose="020B0600040502020204" pitchFamily="34" charset="0"/>
                <a:cs typeface="Lucida Grande" panose="020B0600040502020204" pitchFamily="34" charset="0"/>
              </a:rPr>
              <a:t>Our March speaker, </a:t>
            </a:r>
            <a:r>
              <a:rPr lang="en-US" sz="1200" b="1" dirty="0">
                <a:latin typeface="Lucida Grande" panose="020B0600040502020204" pitchFamily="34" charset="0"/>
                <a:cs typeface="Lucida Grande" panose="020B0600040502020204" pitchFamily="34" charset="0"/>
              </a:rPr>
              <a:t>Dr. Kerry-Ann </a:t>
            </a:r>
            <a:r>
              <a:rPr lang="en-US" sz="1200" b="1" dirty="0" err="1">
                <a:latin typeface="Lucida Grande" panose="020B0600040502020204" pitchFamily="34" charset="0"/>
                <a:cs typeface="Lucida Grande" panose="020B0600040502020204" pitchFamily="34" charset="0"/>
              </a:rPr>
              <a:t>Louw</a:t>
            </a:r>
            <a:r>
              <a:rPr lang="en-US" sz="1200" dirty="0">
                <a:latin typeface="Lucida Grande" panose="020B0600040502020204" pitchFamily="34" charset="0"/>
                <a:cs typeface="Lucida Grande" panose="020B0600040502020204" pitchFamily="34" charset="0"/>
              </a:rPr>
              <a:t> presented a fascinating talk on green spaces and how the presence (and absence) of these impact on maternal and infant mental health. It was certainly an inspiring talk and provided much food for thought and discussion. </a:t>
            </a:r>
          </a:p>
        </p:txBody>
      </p:sp>
      <p:sp>
        <p:nvSpPr>
          <p:cNvPr id="12" name="TextBox 11"/>
          <p:cNvSpPr txBox="1"/>
          <p:nvPr/>
        </p:nvSpPr>
        <p:spPr>
          <a:xfrm>
            <a:off x="3809941" y="3527673"/>
            <a:ext cx="2547533" cy="2492990"/>
          </a:xfrm>
          <a:prstGeom prst="rect">
            <a:avLst/>
          </a:prstGeom>
          <a:ln w="19050">
            <a:solidFill>
              <a:srgbClr val="7473BF"/>
            </a:solidFill>
          </a:ln>
          <a:effectLst>
            <a:glow rad="63500">
              <a:srgbClr val="7473BF">
                <a:alpha val="45000"/>
              </a:srgbClr>
            </a:glow>
            <a:softEdge rad="12700"/>
          </a:effectLst>
        </p:spPr>
        <p:style>
          <a:lnRef idx="2">
            <a:schemeClr val="accent5"/>
          </a:lnRef>
          <a:fillRef idx="1">
            <a:schemeClr val="lt1"/>
          </a:fillRef>
          <a:effectRef idx="0">
            <a:schemeClr val="accent5"/>
          </a:effectRef>
          <a:fontRef idx="minor">
            <a:schemeClr val="dk1"/>
          </a:fontRef>
        </p:style>
        <p:txBody>
          <a:bodyPr wrap="square" rtlCol="0">
            <a:spAutoFit/>
          </a:bodyPr>
          <a:lstStyle/>
          <a:p>
            <a:pPr algn="just"/>
            <a:r>
              <a:rPr lang="en-US" sz="1200" dirty="0">
                <a:latin typeface="Lucida Grande" panose="020B0600040502020204" pitchFamily="34" charset="0"/>
                <a:cs typeface="Lucida Grande" panose="020B0600040502020204" pitchFamily="34" charset="0"/>
              </a:rPr>
              <a:t>The annual fee to become a member of WCAIM remains </a:t>
            </a:r>
            <a:r>
              <a:rPr lang="en-US" sz="1200" b="1" dirty="0">
                <a:latin typeface="Lucida Grande" panose="020B0600040502020204" pitchFamily="34" charset="0"/>
                <a:cs typeface="Lucida Grande" panose="020B0600040502020204" pitchFamily="34" charset="0"/>
              </a:rPr>
              <a:t>R375</a:t>
            </a:r>
            <a:endParaRPr lang="en-US" sz="1200" dirty="0">
              <a:latin typeface="Lucida Grande" panose="020B0600040502020204" pitchFamily="34" charset="0"/>
              <a:cs typeface="Lucida Grande" panose="020B0600040502020204" pitchFamily="34" charset="0"/>
            </a:endParaRPr>
          </a:p>
          <a:p>
            <a:pPr algn="just"/>
            <a:r>
              <a:rPr lang="en-US" sz="1200" dirty="0">
                <a:latin typeface="Lucida Grande" panose="020B0600040502020204" pitchFamily="34" charset="0"/>
                <a:cs typeface="Lucida Grande" panose="020B0600040502020204" pitchFamily="34" charset="0"/>
              </a:rPr>
              <a:t>Banking information is as follows:</a:t>
            </a:r>
            <a:endParaRPr lang="en-ZA" sz="1200" dirty="0">
              <a:latin typeface="Lucida Grande" panose="020B0600040502020204" pitchFamily="34" charset="0"/>
              <a:cs typeface="Lucida Grande" panose="020B0600040502020204" pitchFamily="34" charset="0"/>
            </a:endParaRPr>
          </a:p>
          <a:p>
            <a:r>
              <a:rPr lang="en-US" sz="1200" dirty="0">
                <a:latin typeface="Lucida Grande" panose="020B0600040502020204" pitchFamily="34" charset="0"/>
                <a:cs typeface="Lucida Grande" panose="020B0600040502020204" pitchFamily="34" charset="0"/>
              </a:rPr>
              <a:t>Account name: WCAIMH Standard Bank, Rondebosch</a:t>
            </a:r>
            <a:endParaRPr lang="en-ZA" sz="1200" dirty="0">
              <a:latin typeface="Lucida Grande" panose="020B0600040502020204" pitchFamily="34" charset="0"/>
              <a:cs typeface="Lucida Grande" panose="020B0600040502020204" pitchFamily="34" charset="0"/>
            </a:endParaRPr>
          </a:p>
          <a:p>
            <a:r>
              <a:rPr lang="en-US" sz="1200" dirty="0">
                <a:latin typeface="Lucida Grande" panose="020B0600040502020204" pitchFamily="34" charset="0"/>
                <a:cs typeface="Lucida Grande" panose="020B0600040502020204" pitchFamily="34" charset="0"/>
              </a:rPr>
              <a:t>Account number: 274916401, Branch code: 051001</a:t>
            </a:r>
            <a:endParaRPr lang="en-ZA" sz="1200" dirty="0">
              <a:latin typeface="Lucida Grande" panose="020B0600040502020204" pitchFamily="34" charset="0"/>
              <a:cs typeface="Lucida Grande" panose="020B0600040502020204" pitchFamily="34" charset="0"/>
            </a:endParaRPr>
          </a:p>
          <a:p>
            <a:endParaRPr lang="en-US" sz="1200" dirty="0">
              <a:latin typeface="Lucida Grande" panose="020B0600040502020204" pitchFamily="34" charset="0"/>
              <a:cs typeface="Lucida Grande" panose="020B0600040502020204" pitchFamily="34" charset="0"/>
            </a:endParaRPr>
          </a:p>
          <a:p>
            <a:r>
              <a:rPr lang="en-US" sz="1200" dirty="0">
                <a:latin typeface="Lucida Grande" panose="020B0600040502020204" pitchFamily="34" charset="0"/>
                <a:cs typeface="Lucida Grande" panose="020B0600040502020204" pitchFamily="34" charset="0"/>
              </a:rPr>
              <a:t>Please use your </a:t>
            </a:r>
            <a:r>
              <a:rPr lang="en-US" sz="1200" b="1" dirty="0">
                <a:latin typeface="Lucida Grande" panose="020B0600040502020204" pitchFamily="34" charset="0"/>
                <a:cs typeface="Lucida Grande" panose="020B0600040502020204" pitchFamily="34" charset="0"/>
              </a:rPr>
              <a:t>name</a:t>
            </a:r>
            <a:r>
              <a:rPr lang="en-US" sz="1200" dirty="0">
                <a:latin typeface="Lucida Grande" panose="020B0600040502020204" pitchFamily="34" charset="0"/>
                <a:cs typeface="Lucida Grande" panose="020B0600040502020204" pitchFamily="34" charset="0"/>
              </a:rPr>
              <a:t> and </a:t>
            </a:r>
            <a:r>
              <a:rPr lang="en-US" sz="1200" b="1" dirty="0">
                <a:latin typeface="Lucida Grande" panose="020B0600040502020204" pitchFamily="34" charset="0"/>
                <a:cs typeface="Lucida Grande" panose="020B0600040502020204" pitchFamily="34" charset="0"/>
              </a:rPr>
              <a:t>surname</a:t>
            </a:r>
            <a:r>
              <a:rPr lang="en-US" sz="1200" dirty="0">
                <a:latin typeface="Lucida Grande" panose="020B0600040502020204" pitchFamily="34" charset="0"/>
                <a:cs typeface="Lucida Grande" panose="020B0600040502020204" pitchFamily="34" charset="0"/>
              </a:rPr>
              <a:t> as a reference and email </a:t>
            </a:r>
            <a:r>
              <a:rPr lang="en-US" sz="1200" b="1" dirty="0">
                <a:latin typeface="Lucida Grande" panose="020B0600040502020204" pitchFamily="34" charset="0"/>
                <a:cs typeface="Lucida Grande" panose="020B0600040502020204" pitchFamily="34" charset="0"/>
              </a:rPr>
              <a:t>proof of payment</a:t>
            </a:r>
            <a:r>
              <a:rPr lang="en-US" sz="1200" dirty="0">
                <a:latin typeface="Lucida Grande" panose="020B0600040502020204" pitchFamily="34" charset="0"/>
                <a:cs typeface="Lucida Grande" panose="020B0600040502020204" pitchFamily="34" charset="0"/>
              </a:rPr>
              <a:t> to our treasurer, Barbara (</a:t>
            </a:r>
            <a:r>
              <a:rPr lang="en-US" sz="1200" u="sng" dirty="0">
                <a:latin typeface="Lucida Grande" panose="020B0600040502020204" pitchFamily="34" charset="0"/>
                <a:cs typeface="Lucida Grande" panose="020B0600040502020204" pitchFamily="34" charset="0"/>
                <a:hlinkClick r:id="rId4"/>
              </a:rPr>
              <a:t>b.kantor@iafrica.com</a:t>
            </a:r>
            <a:r>
              <a:rPr lang="en-US" sz="1200" u="sng" dirty="0">
                <a:latin typeface="Lucida Grande" panose="020B0600040502020204" pitchFamily="34" charset="0"/>
                <a:cs typeface="Lucida Grande" panose="020B0600040502020204" pitchFamily="34" charset="0"/>
              </a:rPr>
              <a:t>)</a:t>
            </a:r>
            <a:r>
              <a:rPr lang="en-US" sz="1200" dirty="0">
                <a:latin typeface="Lucida Grande" panose="020B0600040502020204" pitchFamily="34" charset="0"/>
                <a:cs typeface="Lucida Grande" panose="020B0600040502020204" pitchFamily="34" charset="0"/>
              </a:rPr>
              <a:t>.</a:t>
            </a:r>
            <a:endParaRPr lang="en-ZA" dirty="0">
              <a:latin typeface="Century" panose="02040604050505020304" pitchFamily="18" charset="0"/>
            </a:endParaRPr>
          </a:p>
        </p:txBody>
      </p:sp>
      <p:sp>
        <p:nvSpPr>
          <p:cNvPr id="13" name="TextBox 12"/>
          <p:cNvSpPr txBox="1"/>
          <p:nvPr/>
        </p:nvSpPr>
        <p:spPr>
          <a:xfrm rot="16200000">
            <a:off x="1914548" y="4593136"/>
            <a:ext cx="2654147" cy="523220"/>
          </a:xfrm>
          <a:prstGeom prst="rect">
            <a:avLst/>
          </a:prstGeom>
          <a:noFill/>
        </p:spPr>
        <p:txBody>
          <a:bodyPr wrap="square" rtlCol="0">
            <a:spAutoFit/>
          </a:bodyPr>
          <a:lstStyle/>
          <a:p>
            <a:pPr algn="ctr"/>
            <a:r>
              <a:rPr lang="en-ZA" sz="2800" b="1" dirty="0">
                <a:solidFill>
                  <a:srgbClr val="49479B"/>
                </a:solidFill>
              </a:rPr>
              <a:t>Membership</a:t>
            </a:r>
          </a:p>
        </p:txBody>
      </p:sp>
      <p:sp>
        <p:nvSpPr>
          <p:cNvPr id="14" name="TextBox 13"/>
          <p:cNvSpPr txBox="1"/>
          <p:nvPr/>
        </p:nvSpPr>
        <p:spPr>
          <a:xfrm>
            <a:off x="4857222" y="2364414"/>
            <a:ext cx="1891456" cy="523220"/>
          </a:xfrm>
          <a:prstGeom prst="rect">
            <a:avLst/>
          </a:prstGeom>
          <a:noFill/>
        </p:spPr>
        <p:txBody>
          <a:bodyPr wrap="square" rtlCol="0">
            <a:spAutoFit/>
          </a:bodyPr>
          <a:lstStyle/>
          <a:p>
            <a:r>
              <a:rPr lang="en-ZA" sz="2800" b="1" dirty="0">
                <a:solidFill>
                  <a:srgbClr val="49479B"/>
                </a:solidFill>
              </a:rPr>
              <a:t>Last month</a:t>
            </a:r>
            <a:r>
              <a:rPr lang="en-ZA" sz="2800" b="1" dirty="0">
                <a:solidFill>
                  <a:schemeClr val="tx2"/>
                </a:solidFill>
              </a:rPr>
              <a:t> </a:t>
            </a:r>
          </a:p>
        </p:txBody>
      </p:sp>
      <p:sp>
        <p:nvSpPr>
          <p:cNvPr id="16" name="TextBox 15"/>
          <p:cNvSpPr txBox="1"/>
          <p:nvPr/>
        </p:nvSpPr>
        <p:spPr>
          <a:xfrm>
            <a:off x="256317" y="6596948"/>
            <a:ext cx="11679365" cy="261052"/>
          </a:xfrm>
          <a:prstGeom prst="rect">
            <a:avLst/>
          </a:prstGeom>
          <a:noFill/>
        </p:spPr>
        <p:txBody>
          <a:bodyPr wrap="square" rtlCol="0">
            <a:spAutoFit/>
          </a:bodyPr>
          <a:lstStyle/>
          <a:p>
            <a:pPr algn="ctr"/>
            <a:r>
              <a:rPr lang="en-US" sz="1100" dirty="0">
                <a:latin typeface="Levenim MT" panose="02010502060101010101" pitchFamily="2" charset="-79"/>
                <a:cs typeface="Levenim MT" panose="02010502060101010101" pitchFamily="2" charset="-79"/>
              </a:rPr>
              <a:t>Juané Voges – </a:t>
            </a:r>
            <a:r>
              <a:rPr lang="en-US" sz="1100" u="sng" dirty="0">
                <a:solidFill>
                  <a:srgbClr val="49479B"/>
                </a:solidFill>
                <a:latin typeface="Levenim MT" panose="02010502060101010101" pitchFamily="2" charset="-79"/>
                <a:cs typeface="Levenim MT" panose="02010502060101010101" pitchFamily="2" charset="-79"/>
                <a:hlinkClick r:id="rId5">
                  <a:extLst>
                    <a:ext uri="{A12FA001-AC4F-418D-AE19-62706E023703}">
                      <ahyp:hlinkClr xmlns:ahyp="http://schemas.microsoft.com/office/drawing/2018/hyperlinkcolor" xmlns="" val="tx"/>
                    </a:ext>
                  </a:extLst>
                </a:hlinkClick>
              </a:rPr>
              <a:t>jvoges@sun.ac.za</a:t>
            </a:r>
            <a:r>
              <a:rPr lang="en-ZA" sz="1100" dirty="0">
                <a:solidFill>
                  <a:srgbClr val="49479B"/>
                </a:solidFill>
                <a:latin typeface="Levenim MT" panose="02010502060101010101" pitchFamily="2" charset="-79"/>
                <a:cs typeface="Levenim MT" panose="02010502060101010101" pitchFamily="2" charset="-79"/>
              </a:rPr>
              <a:t>    </a:t>
            </a:r>
            <a:r>
              <a:rPr lang="en-US" sz="1100" dirty="0">
                <a:latin typeface="Levenim MT" panose="02010502060101010101" pitchFamily="2" charset="-79"/>
                <a:cs typeface="Levenim MT" panose="02010502060101010101" pitchFamily="2" charset="-79"/>
              </a:rPr>
              <a:t>Salisha Maharaj – </a:t>
            </a:r>
            <a:r>
              <a:rPr lang="en-US" sz="1100" dirty="0">
                <a:solidFill>
                  <a:srgbClr val="49479B"/>
                </a:solidFill>
                <a:latin typeface="Levenim MT" panose="02010502060101010101" pitchFamily="2" charset="-79"/>
                <a:cs typeface="Levenim MT" panose="02010502060101010101" pitchFamily="2" charset="-79"/>
                <a:hlinkClick r:id="rId6">
                  <a:extLst>
                    <a:ext uri="{A12FA001-AC4F-418D-AE19-62706E023703}">
                      <ahyp:hlinkClr xmlns:ahyp="http://schemas.microsoft.com/office/drawing/2018/hyperlinkcolor" xmlns="" val="tx"/>
                    </a:ext>
                  </a:extLst>
                </a:hlinkClick>
              </a:rPr>
              <a:t>Salisha.Maharaj@westerncape.gov.za</a:t>
            </a:r>
            <a:r>
              <a:rPr lang="en-ZA" sz="1100" dirty="0">
                <a:solidFill>
                  <a:srgbClr val="49479B"/>
                </a:solidFill>
                <a:latin typeface="Levenim MT" panose="02010502060101010101" pitchFamily="2" charset="-79"/>
                <a:cs typeface="Levenim MT" panose="02010502060101010101" pitchFamily="2" charset="-79"/>
              </a:rPr>
              <a:t>  </a:t>
            </a:r>
            <a:r>
              <a:rPr lang="en-US" sz="1100" dirty="0">
                <a:latin typeface="Levenim MT" panose="02010502060101010101" pitchFamily="2" charset="-79"/>
                <a:cs typeface="Levenim MT" panose="02010502060101010101" pitchFamily="2" charset="-79"/>
              </a:rPr>
              <a:t>Barbara Kantor – </a:t>
            </a:r>
            <a:r>
              <a:rPr lang="en-US" sz="1100" u="sng" dirty="0">
                <a:solidFill>
                  <a:srgbClr val="49479B"/>
                </a:solidFill>
                <a:latin typeface="Levenim MT" panose="02010502060101010101" pitchFamily="2" charset="-79"/>
                <a:cs typeface="Levenim MT" panose="02010502060101010101" pitchFamily="2" charset="-79"/>
                <a:hlinkClick r:id="rId4">
                  <a:extLst>
                    <a:ext uri="{A12FA001-AC4F-418D-AE19-62706E023703}">
                      <ahyp:hlinkClr xmlns:ahyp="http://schemas.microsoft.com/office/drawing/2018/hyperlinkcolor" xmlns="" val="tx"/>
                    </a:ext>
                  </a:extLst>
                </a:hlinkClick>
              </a:rPr>
              <a:t>b.kantor@iafrica.com</a:t>
            </a:r>
            <a:r>
              <a:rPr lang="en-ZA" sz="1100" dirty="0">
                <a:solidFill>
                  <a:srgbClr val="49479B"/>
                </a:solidFill>
                <a:latin typeface="Levenim MT" panose="02010502060101010101" pitchFamily="2" charset="-79"/>
                <a:cs typeface="Levenim MT" panose="02010502060101010101" pitchFamily="2" charset="-79"/>
              </a:rPr>
              <a:t>  </a:t>
            </a:r>
            <a:r>
              <a:rPr lang="en-US" sz="1100" dirty="0">
                <a:latin typeface="Levenim MT" panose="02010502060101010101" pitchFamily="2" charset="-79"/>
                <a:cs typeface="Levenim MT" panose="02010502060101010101" pitchFamily="2" charset="-79"/>
              </a:rPr>
              <a:t>Elvin Williams – </a:t>
            </a:r>
            <a:r>
              <a:rPr lang="en-US" sz="1100" u="sng" dirty="0">
                <a:solidFill>
                  <a:srgbClr val="49479B"/>
                </a:solidFill>
                <a:latin typeface="Levenim MT" panose="02010502060101010101" pitchFamily="2" charset="-79"/>
                <a:cs typeface="Levenim MT" panose="02010502060101010101" pitchFamily="2" charset="-79"/>
                <a:hlinkClick r:id="rId7">
                  <a:extLst>
                    <a:ext uri="{A12FA001-AC4F-418D-AE19-62706E023703}">
                      <ahyp:hlinkClr xmlns:ahyp="http://schemas.microsoft.com/office/drawing/2018/hyperlinkcolor" xmlns="" val="tx"/>
                    </a:ext>
                  </a:extLst>
                </a:hlinkClick>
              </a:rPr>
              <a:t>elvwilli@gmail.com</a:t>
            </a:r>
            <a:endParaRPr lang="en-ZA" sz="1100" dirty="0">
              <a:solidFill>
                <a:srgbClr val="49479B"/>
              </a:solidFill>
              <a:latin typeface="Levenim MT" panose="02010502060101010101" pitchFamily="2" charset="-79"/>
              <a:cs typeface="Levenim MT" panose="02010502060101010101" pitchFamily="2" charset="-79"/>
            </a:endParaRPr>
          </a:p>
        </p:txBody>
      </p:sp>
      <p:sp>
        <p:nvSpPr>
          <p:cNvPr id="23" name="TextBox 22">
            <a:extLst>
              <a:ext uri="{FF2B5EF4-FFF2-40B4-BE49-F238E27FC236}">
                <a16:creationId xmlns:a16="http://schemas.microsoft.com/office/drawing/2014/main" xmlns="" id="{B1F78996-9A6E-4A3C-8B85-78A2EE0AE033}"/>
              </a:ext>
            </a:extLst>
          </p:cNvPr>
          <p:cNvSpPr txBox="1"/>
          <p:nvPr/>
        </p:nvSpPr>
        <p:spPr>
          <a:xfrm>
            <a:off x="8139109" y="206395"/>
            <a:ext cx="2654147" cy="523220"/>
          </a:xfrm>
          <a:prstGeom prst="rect">
            <a:avLst/>
          </a:prstGeom>
          <a:noFill/>
        </p:spPr>
        <p:txBody>
          <a:bodyPr wrap="square" rtlCol="0">
            <a:spAutoFit/>
          </a:bodyPr>
          <a:lstStyle/>
          <a:p>
            <a:pPr algn="ctr"/>
            <a:r>
              <a:rPr lang="en-ZA" sz="2800" b="1" dirty="0">
                <a:solidFill>
                  <a:srgbClr val="49479B"/>
                </a:solidFill>
              </a:rPr>
              <a:t>April speaker </a:t>
            </a:r>
          </a:p>
        </p:txBody>
      </p:sp>
      <p:sp>
        <p:nvSpPr>
          <p:cNvPr id="17" name="TextBox 16">
            <a:extLst>
              <a:ext uri="{FF2B5EF4-FFF2-40B4-BE49-F238E27FC236}">
                <a16:creationId xmlns:a16="http://schemas.microsoft.com/office/drawing/2014/main" xmlns="" id="{8FF3C3D6-1860-7B46-9D23-104D86125951}"/>
              </a:ext>
            </a:extLst>
          </p:cNvPr>
          <p:cNvSpPr txBox="1"/>
          <p:nvPr/>
        </p:nvSpPr>
        <p:spPr>
          <a:xfrm>
            <a:off x="6970893" y="819239"/>
            <a:ext cx="4990581" cy="5570756"/>
          </a:xfrm>
          <a:prstGeom prst="rect">
            <a:avLst/>
          </a:prstGeom>
          <a:ln w="19050">
            <a:solidFill>
              <a:srgbClr val="7473BF"/>
            </a:solidFill>
          </a:ln>
          <a:effectLst>
            <a:glow rad="63500">
              <a:srgbClr val="7473BF">
                <a:alpha val="45000"/>
              </a:srgbClr>
            </a:glow>
            <a:softEdge rad="12700"/>
          </a:effectLst>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600" b="1" dirty="0" err="1">
                <a:latin typeface="Lucida Grande" panose="020B0600040502020204" pitchFamily="34" charset="0"/>
                <a:cs typeface="Lucida Grande" panose="020B0600040502020204" pitchFamily="34" charset="0"/>
              </a:rPr>
              <a:t>Salisha</a:t>
            </a:r>
            <a:r>
              <a:rPr lang="en-US" sz="1600" b="1" dirty="0">
                <a:latin typeface="Lucida Grande" panose="020B0600040502020204" pitchFamily="34" charset="0"/>
                <a:cs typeface="Lucida Grande" panose="020B0600040502020204" pitchFamily="34" charset="0"/>
              </a:rPr>
              <a:t> Maharaj </a:t>
            </a:r>
            <a:r>
              <a:rPr lang="en-US" sz="1200" dirty="0">
                <a:latin typeface="Lucida Grande" panose="020B0600040502020204" pitchFamily="34" charset="0"/>
                <a:cs typeface="Lucida Grande" panose="020B0600040502020204" pitchFamily="34" charset="0"/>
              </a:rPr>
              <a:t>will be our April speaker on the topic: “</a:t>
            </a:r>
            <a:r>
              <a:rPr lang="en-ZA" sz="1600" b="1" dirty="0">
                <a:latin typeface="Lucida Grande" panose="020B0600040502020204" pitchFamily="34" charset="0"/>
                <a:cs typeface="Lucida Grande" panose="020B0600040502020204" pitchFamily="34" charset="0"/>
              </a:rPr>
              <a:t>Exploring the </a:t>
            </a:r>
            <a:r>
              <a:rPr lang="en-ZA" sz="1600" b="1" dirty="0" err="1">
                <a:latin typeface="Lucida Grande" panose="020B0600040502020204" pitchFamily="34" charset="0"/>
                <a:cs typeface="Lucida Grande" panose="020B0600040502020204" pitchFamily="34" charset="0"/>
              </a:rPr>
              <a:t>Newborn</a:t>
            </a:r>
            <a:r>
              <a:rPr lang="en-ZA" sz="1600" b="1" dirty="0">
                <a:latin typeface="Lucida Grande" panose="020B0600040502020204" pitchFamily="34" charset="0"/>
                <a:cs typeface="Lucida Grande" panose="020B0600040502020204" pitchFamily="34" charset="0"/>
              </a:rPr>
              <a:t> Behaviour Observation</a:t>
            </a:r>
            <a:r>
              <a:rPr lang="en-ZA" sz="1200" b="1" dirty="0">
                <a:latin typeface="Lucida Grande" panose="020B0600040502020204" pitchFamily="34" charset="0"/>
                <a:cs typeface="Lucida Grande" panose="020B0600040502020204" pitchFamily="34" charset="0"/>
              </a:rPr>
              <a:t>”</a:t>
            </a:r>
            <a:r>
              <a:rPr lang="en-ZA" sz="1200" dirty="0">
                <a:latin typeface="Lucida Grande" panose="020B0600040502020204" pitchFamily="34" charset="0"/>
                <a:cs typeface="Lucida Grande" panose="020B0600040502020204" pitchFamily="34" charset="0"/>
              </a:rPr>
              <a:t>.  The </a:t>
            </a:r>
            <a:r>
              <a:rPr lang="en-ZA" sz="1200" dirty="0" err="1">
                <a:latin typeface="Lucida Grande" panose="020B0600040502020204" pitchFamily="34" charset="0"/>
                <a:cs typeface="Lucida Grande" panose="020B0600040502020204" pitchFamily="34" charset="0"/>
              </a:rPr>
              <a:t>Newborn</a:t>
            </a:r>
            <a:r>
              <a:rPr lang="en-ZA" sz="1200" dirty="0">
                <a:latin typeface="Lucida Grande" panose="020B0600040502020204" pitchFamily="34" charset="0"/>
                <a:cs typeface="Lucida Grande" panose="020B0600040502020204" pitchFamily="34" charset="0"/>
              </a:rPr>
              <a:t> Behaviour Observation (NBO), developed by the Brazelton Institute is an 18 item </a:t>
            </a:r>
            <a:r>
              <a:rPr lang="en-ZA" sz="1200" dirty="0" err="1">
                <a:latin typeface="Lucida Grande" panose="020B0600040502020204" pitchFamily="34" charset="0"/>
                <a:cs typeface="Lucida Grande" panose="020B0600040502020204" pitchFamily="34" charset="0"/>
              </a:rPr>
              <a:t>newborn</a:t>
            </a:r>
            <a:r>
              <a:rPr lang="en-ZA" sz="1200" dirty="0">
                <a:latin typeface="Lucida Grande" panose="020B0600040502020204" pitchFamily="34" charset="0"/>
                <a:cs typeface="Lucida Grande" panose="020B0600040502020204" pitchFamily="34" charset="0"/>
              </a:rPr>
              <a:t> assessment tool which is used to demonstrate to parents the unique capacity of their infant and aids in strengthening and cementing healthy attachment. The NBO is being widely used by professionals and non-professionals trained on the system, making it a cost effective and high impact tool for both individual consultations and large infant mental health programmes in and out of the hospital setting. The presentation will cover an overview of the NBO, a video demonstration, and will hope to begin the conversation on how it can add to or enhance the work we are doing in South Africa. </a:t>
            </a:r>
          </a:p>
          <a:p>
            <a:endParaRPr lang="en-ZA" sz="1200" dirty="0">
              <a:latin typeface="Lucida Grande" panose="020B0600040502020204" pitchFamily="34" charset="0"/>
              <a:cs typeface="Lucida Grande" panose="020B0600040502020204" pitchFamily="34" charset="0"/>
            </a:endParaRPr>
          </a:p>
          <a:p>
            <a:r>
              <a:rPr lang="en-US" sz="1200" dirty="0" err="1">
                <a:latin typeface="Lucida Grande" panose="020B0600040502020204" pitchFamily="34" charset="0"/>
                <a:cs typeface="Lucida Grande" panose="020B0600040502020204" pitchFamily="34" charset="0"/>
              </a:rPr>
              <a:t>Salisha</a:t>
            </a:r>
            <a:r>
              <a:rPr lang="en-US" sz="1200" dirty="0">
                <a:latin typeface="Lucida Grande" panose="020B0600040502020204" pitchFamily="34" charset="0"/>
                <a:cs typeface="Lucida Grande" panose="020B0600040502020204" pitchFamily="34" charset="0"/>
              </a:rPr>
              <a:t> is a </a:t>
            </a:r>
            <a:r>
              <a:rPr lang="en-ZA" sz="1200" dirty="0">
                <a:latin typeface="Lucida Grande" panose="020B0600040502020204" pitchFamily="34" charset="0"/>
                <a:cs typeface="Lucida Grande" panose="020B0600040502020204" pitchFamily="34" charset="0"/>
              </a:rPr>
              <a:t>Senior Clinical Psychologist at Tygerberg Hospital Child and Family Unit and Lecturer at Stellenbosch University’s Department of Psychiatry. She  completed her Masters Degree in Clinical Psychology at Wits University and went on to work at </a:t>
            </a:r>
            <a:r>
              <a:rPr lang="en-ZA" sz="1200" dirty="0" err="1">
                <a:latin typeface="Lucida Grande" panose="020B0600040502020204" pitchFamily="34" charset="0"/>
                <a:cs typeface="Lucida Grande" panose="020B0600040502020204" pitchFamily="34" charset="0"/>
              </a:rPr>
              <a:t>Rahima</a:t>
            </a:r>
            <a:r>
              <a:rPr lang="en-ZA" sz="1200" dirty="0">
                <a:latin typeface="Lucida Grande" panose="020B0600040502020204" pitchFamily="34" charset="0"/>
                <a:cs typeface="Lucida Grande" panose="020B0600040502020204" pitchFamily="34" charset="0"/>
              </a:rPr>
              <a:t> </a:t>
            </a:r>
            <a:r>
              <a:rPr lang="en-ZA" sz="1200" dirty="0" err="1">
                <a:latin typeface="Lucida Grande" panose="020B0600040502020204" pitchFamily="34" charset="0"/>
                <a:cs typeface="Lucida Grande" panose="020B0600040502020204" pitchFamily="34" charset="0"/>
              </a:rPr>
              <a:t>Moosa</a:t>
            </a:r>
            <a:r>
              <a:rPr lang="en-ZA" sz="1200" dirty="0">
                <a:latin typeface="Lucida Grande" panose="020B0600040502020204" pitchFamily="34" charset="0"/>
                <a:cs typeface="Lucida Grande" panose="020B0600040502020204" pitchFamily="34" charset="0"/>
              </a:rPr>
              <a:t> Mother and Child Hospital in Johannesburg for 8 years before moving to Cape Town in 2017. </a:t>
            </a:r>
            <a:r>
              <a:rPr lang="en-ZA" sz="1200" dirty="0" err="1">
                <a:latin typeface="Lucida Grande" panose="020B0600040502020204" pitchFamily="34" charset="0"/>
                <a:cs typeface="Lucida Grande" panose="020B0600040502020204" pitchFamily="34" charset="0"/>
              </a:rPr>
              <a:t>Salisha’s</a:t>
            </a:r>
            <a:r>
              <a:rPr lang="en-ZA" sz="1200" dirty="0">
                <a:latin typeface="Lucida Grande" panose="020B0600040502020204" pitchFamily="34" charset="0"/>
                <a:cs typeface="Lucida Grande" panose="020B0600040502020204" pitchFamily="34" charset="0"/>
              </a:rPr>
              <a:t> focus in the field of infant mental health is positioned in the realm of understanding and intervening with the dyad, as well providing advocacy and awareness of mental health issues related to infants and their family systems. </a:t>
            </a:r>
            <a:r>
              <a:rPr lang="en-ZA" sz="1200" dirty="0" err="1">
                <a:latin typeface="Lucida Grande" panose="020B0600040502020204" pitchFamily="34" charset="0"/>
                <a:cs typeface="Lucida Grande" panose="020B0600040502020204" pitchFamily="34" charset="0"/>
              </a:rPr>
              <a:t>Salisha</a:t>
            </a:r>
            <a:r>
              <a:rPr lang="en-ZA" sz="1200" dirty="0">
                <a:latin typeface="Lucida Grande" panose="020B0600040502020204" pitchFamily="34" charset="0"/>
                <a:cs typeface="Lucida Grande" panose="020B0600040502020204" pitchFamily="34" charset="0"/>
              </a:rPr>
              <a:t> has recently completed the training on the </a:t>
            </a:r>
            <a:r>
              <a:rPr lang="en-ZA" sz="1200" dirty="0" err="1">
                <a:latin typeface="Lucida Grande" panose="020B0600040502020204" pitchFamily="34" charset="0"/>
                <a:cs typeface="Lucida Grande" panose="020B0600040502020204" pitchFamily="34" charset="0"/>
              </a:rPr>
              <a:t>Newborn</a:t>
            </a:r>
            <a:r>
              <a:rPr lang="en-ZA" sz="1200" dirty="0">
                <a:latin typeface="Lucida Grande" panose="020B0600040502020204" pitchFamily="34" charset="0"/>
                <a:cs typeface="Lucida Grande" panose="020B0600040502020204" pitchFamily="34" charset="0"/>
              </a:rPr>
              <a:t> </a:t>
            </a:r>
            <a:r>
              <a:rPr lang="en-ZA" sz="1200" dirty="0" err="1">
                <a:latin typeface="Lucida Grande" panose="020B0600040502020204" pitchFamily="34" charset="0"/>
                <a:cs typeface="Lucida Grande" panose="020B0600040502020204" pitchFamily="34" charset="0"/>
              </a:rPr>
              <a:t>Behavior</a:t>
            </a:r>
            <a:r>
              <a:rPr lang="en-ZA" sz="1200" dirty="0">
                <a:latin typeface="Lucida Grande" panose="020B0600040502020204" pitchFamily="34" charset="0"/>
                <a:cs typeface="Lucida Grande" panose="020B0600040502020204" pitchFamily="34" charset="0"/>
              </a:rPr>
              <a:t> Observation presented by Campbell Paul and Susan Nicholson in Johannesburg. </a:t>
            </a:r>
          </a:p>
          <a:p>
            <a:endParaRPr lang="en-ZA" sz="1200" dirty="0">
              <a:latin typeface="Lucida Grande" panose="020B0600040502020204" pitchFamily="34" charset="0"/>
              <a:cs typeface="Lucida Grande" panose="020B0600040502020204" pitchFamily="34" charset="0"/>
            </a:endParaRPr>
          </a:p>
          <a:p>
            <a:r>
              <a:rPr lang="en-ZA" sz="1200" dirty="0">
                <a:latin typeface="Lucida Grande" panose="020B0600040502020204" pitchFamily="34" charset="0"/>
                <a:cs typeface="Lucida Grande" panose="020B0600040502020204" pitchFamily="34" charset="0"/>
              </a:rPr>
              <a:t>We look forward to hearing more about this technique, as it may provide an important tool for many resource-scarce treatment providers.</a:t>
            </a:r>
            <a:endParaRPr lang="en-ZA" dirty="0">
              <a:latin typeface="Lucida Grande" panose="020B0600040502020204" pitchFamily="34" charset="0"/>
              <a:cs typeface="Lucida Grande" panose="020B0600040502020204" pitchFamily="34" charset="0"/>
            </a:endParaRPr>
          </a:p>
        </p:txBody>
      </p:sp>
      <p:sp>
        <p:nvSpPr>
          <p:cNvPr id="15" name="TextBox 14">
            <a:extLst>
              <a:ext uri="{FF2B5EF4-FFF2-40B4-BE49-F238E27FC236}">
                <a16:creationId xmlns:a16="http://schemas.microsoft.com/office/drawing/2014/main" xmlns="" id="{A47EA05D-271F-412D-BAE6-BD6718B88088}"/>
              </a:ext>
            </a:extLst>
          </p:cNvPr>
          <p:cNvSpPr txBox="1"/>
          <p:nvPr/>
        </p:nvSpPr>
        <p:spPr>
          <a:xfrm>
            <a:off x="256317" y="3527673"/>
            <a:ext cx="2547533" cy="2862322"/>
          </a:xfrm>
          <a:prstGeom prst="rect">
            <a:avLst/>
          </a:prstGeom>
          <a:ln w="19050">
            <a:solidFill>
              <a:srgbClr val="7473BF"/>
            </a:solidFill>
          </a:ln>
          <a:effectLst>
            <a:glow rad="63500">
              <a:srgbClr val="7473BF">
                <a:alpha val="45000"/>
              </a:srgbClr>
            </a:glow>
            <a:softEdge rad="12700"/>
          </a:effectLst>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200" dirty="0">
                <a:latin typeface="Lucida Grande" panose="020B0600040502020204" pitchFamily="34" charset="0"/>
                <a:cs typeface="Lucida Grande" panose="020B0600040502020204" pitchFamily="34" charset="0"/>
              </a:rPr>
              <a:t>We are in the process of setting up a </a:t>
            </a:r>
            <a:r>
              <a:rPr lang="en-US" sz="1200" b="1" dirty="0">
                <a:latin typeface="Lucida Grande" panose="020B0600040502020204" pitchFamily="34" charset="0"/>
                <a:cs typeface="Lucida Grande" panose="020B0600040502020204" pitchFamily="34" charset="0"/>
              </a:rPr>
              <a:t>member-only portal </a:t>
            </a:r>
            <a:r>
              <a:rPr lang="en-US" sz="1200" dirty="0">
                <a:latin typeface="Lucida Grande" panose="020B0600040502020204" pitchFamily="34" charset="0"/>
                <a:cs typeface="Lucida Grande" panose="020B0600040502020204" pitchFamily="34" charset="0"/>
              </a:rPr>
              <a:t>to our website and we will provide relevant articles and summaries of the previous talks, so please keep an eye out for this if you would like to know more about a topic, or in case you were not able to attend a meeting. </a:t>
            </a:r>
          </a:p>
          <a:p>
            <a:endParaRPr lang="en-US" sz="1200" dirty="0">
              <a:latin typeface="Lucida Grande" panose="020B0600040502020204" pitchFamily="34" charset="0"/>
              <a:cs typeface="Lucida Grande" panose="020B0600040502020204" pitchFamily="34" charset="0"/>
            </a:endParaRPr>
          </a:p>
          <a:p>
            <a:r>
              <a:rPr lang="en-US" sz="1200" dirty="0">
                <a:latin typeface="Lucida Grande" panose="020B0600040502020204" pitchFamily="34" charset="0"/>
                <a:cs typeface="Lucida Grande" panose="020B0600040502020204" pitchFamily="34" charset="0"/>
              </a:rPr>
              <a:t>Three articles from the </a:t>
            </a:r>
            <a:r>
              <a:rPr lang="en-US" sz="1200" b="1" dirty="0">
                <a:latin typeface="Lucida Grande" panose="020B0600040502020204" pitchFamily="34" charset="0"/>
                <a:cs typeface="Lucida Grande" panose="020B0600040502020204" pitchFamily="34" charset="0"/>
              </a:rPr>
              <a:t>March </a:t>
            </a:r>
            <a:r>
              <a:rPr lang="en-US" sz="1200" dirty="0">
                <a:latin typeface="Lucida Grande" panose="020B0600040502020204" pitchFamily="34" charset="0"/>
                <a:cs typeface="Lucida Grande" panose="020B0600040502020204" pitchFamily="34" charset="0"/>
              </a:rPr>
              <a:t>talk will be provided here as well as links to video material from our </a:t>
            </a:r>
            <a:r>
              <a:rPr lang="en-US" sz="1200" b="1" dirty="0">
                <a:latin typeface="Lucida Grande" panose="020B0600040502020204" pitchFamily="34" charset="0"/>
                <a:cs typeface="Lucida Grande" panose="020B0600040502020204" pitchFamily="34" charset="0"/>
              </a:rPr>
              <a:t>April</a:t>
            </a:r>
            <a:r>
              <a:rPr lang="en-US" sz="1200" dirty="0">
                <a:latin typeface="Lucida Grande" panose="020B0600040502020204" pitchFamily="34" charset="0"/>
                <a:cs typeface="Lucida Grande" panose="020B0600040502020204" pitchFamily="34" charset="0"/>
              </a:rPr>
              <a:t> talk. </a:t>
            </a:r>
          </a:p>
          <a:p>
            <a:endParaRPr lang="en-US" sz="1200" dirty="0">
              <a:latin typeface="Levenim MT" panose="02010502060101010101" pitchFamily="2" charset="-79"/>
              <a:cs typeface="Levenim MT" panose="02010502060101010101" pitchFamily="2" charset="-79"/>
            </a:endParaRPr>
          </a:p>
        </p:txBody>
      </p:sp>
    </p:spTree>
    <p:extLst>
      <p:ext uri="{BB962C8B-B14F-4D97-AF65-F5344CB8AC3E}">
        <p14:creationId xmlns:p14="http://schemas.microsoft.com/office/powerpoint/2010/main" val="1013406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D2D1E5"/>
        </a:solidFill>
        <a:effectLst/>
      </p:bgPr>
    </p:bg>
    <p:spTree>
      <p:nvGrpSpPr>
        <p:cNvPr id="1" name=""/>
        <p:cNvGrpSpPr/>
        <p:nvPr/>
      </p:nvGrpSpPr>
      <p:grpSpPr>
        <a:xfrm>
          <a:off x="0" y="0"/>
          <a:ext cx="0" cy="0"/>
          <a:chOff x="0" y="0"/>
          <a:chExt cx="0" cy="0"/>
        </a:xfrm>
      </p:grpSpPr>
      <p:pic>
        <p:nvPicPr>
          <p:cNvPr id="2" name="Picture 1">
            <a:hlinkClick r:id="rId3"/>
            <a:extLst>
              <a:ext uri="{FF2B5EF4-FFF2-40B4-BE49-F238E27FC236}">
                <a16:creationId xmlns:a16="http://schemas.microsoft.com/office/drawing/2014/main" xmlns="" id="{2A317DDF-3CDB-4BB8-8DBD-09A3E06F5EC4}"/>
              </a:ext>
            </a:extLst>
          </p:cNvPr>
          <p:cNvPicPr/>
          <p:nvPr/>
        </p:nvPicPr>
        <p:blipFill>
          <a:blip r:embed="rId4">
            <a:extLst>
              <a:ext uri="{28A0092B-C50C-407E-A947-70E740481C1C}">
                <a14:useLocalDpi xmlns:a14="http://schemas.microsoft.com/office/drawing/2010/main" val="0"/>
              </a:ext>
            </a:extLst>
          </a:blip>
          <a:stretch>
            <a:fillRect/>
          </a:stretch>
        </p:blipFill>
        <p:spPr>
          <a:xfrm>
            <a:off x="4959768" y="182859"/>
            <a:ext cx="5299502" cy="1619371"/>
          </a:xfrm>
          <a:prstGeom prst="rect">
            <a:avLst/>
          </a:prstGeom>
          <a:ln w="31750">
            <a:solidFill>
              <a:srgbClr val="7473BF"/>
            </a:solidFill>
          </a:ln>
        </p:spPr>
      </p:pic>
      <p:sp>
        <p:nvSpPr>
          <p:cNvPr id="4" name="Rectangle 3">
            <a:extLst>
              <a:ext uri="{FF2B5EF4-FFF2-40B4-BE49-F238E27FC236}">
                <a16:creationId xmlns:a16="http://schemas.microsoft.com/office/drawing/2014/main" xmlns="" id="{F030D564-8695-436B-9AFD-0E2F52A7BCA2}"/>
              </a:ext>
            </a:extLst>
          </p:cNvPr>
          <p:cNvSpPr/>
          <p:nvPr/>
        </p:nvSpPr>
        <p:spPr>
          <a:xfrm>
            <a:off x="4443268" y="6247487"/>
            <a:ext cx="3166251" cy="369332"/>
          </a:xfrm>
          <a:prstGeom prst="rect">
            <a:avLst/>
          </a:prstGeom>
        </p:spPr>
        <p:txBody>
          <a:bodyPr wrap="none">
            <a:spAutoFit/>
          </a:bodyPr>
          <a:lstStyle/>
          <a:p>
            <a:pPr algn="ctr"/>
            <a:r>
              <a:rPr lang="en-ZA" dirty="0">
                <a:solidFill>
                  <a:srgbClr val="49479B"/>
                </a:solidFill>
                <a:hlinkClick r:id="rId5">
                  <a:extLst>
                    <a:ext uri="{A12FA001-AC4F-418D-AE19-62706E023703}">
                      <ahyp:hlinkClr xmlns:ahyp="http://schemas.microsoft.com/office/drawing/2018/hyperlinkcolor" xmlns="" val="tx"/>
                    </a:ext>
                  </a:extLst>
                </a:hlinkClick>
              </a:rPr>
              <a:t>www.infantmentalhealth.co.za</a:t>
            </a:r>
            <a:r>
              <a:rPr lang="en-ZA" dirty="0">
                <a:solidFill>
                  <a:srgbClr val="49479B"/>
                </a:solidFill>
              </a:rPr>
              <a:t>  </a:t>
            </a:r>
          </a:p>
        </p:txBody>
      </p:sp>
      <p:sp>
        <p:nvSpPr>
          <p:cNvPr id="5" name="TextBox 4">
            <a:extLst>
              <a:ext uri="{FF2B5EF4-FFF2-40B4-BE49-F238E27FC236}">
                <a16:creationId xmlns:a16="http://schemas.microsoft.com/office/drawing/2014/main" xmlns="" id="{5EF3386E-65EA-4E06-BDDD-4582F0389362}"/>
              </a:ext>
            </a:extLst>
          </p:cNvPr>
          <p:cNvSpPr txBox="1"/>
          <p:nvPr/>
        </p:nvSpPr>
        <p:spPr>
          <a:xfrm>
            <a:off x="286540" y="6601628"/>
            <a:ext cx="11618917" cy="261610"/>
          </a:xfrm>
          <a:prstGeom prst="rect">
            <a:avLst/>
          </a:prstGeom>
          <a:noFill/>
        </p:spPr>
        <p:txBody>
          <a:bodyPr wrap="square" rtlCol="0">
            <a:spAutoFit/>
          </a:bodyPr>
          <a:lstStyle/>
          <a:p>
            <a:pPr algn="ctr"/>
            <a:r>
              <a:rPr lang="en-US" sz="1100" dirty="0">
                <a:latin typeface="Levenim MT" panose="02010502060101010101" pitchFamily="2" charset="-79"/>
                <a:cs typeface="Levenim MT" panose="02010502060101010101" pitchFamily="2" charset="-79"/>
              </a:rPr>
              <a:t>Juané Voges – </a:t>
            </a:r>
            <a:r>
              <a:rPr lang="en-US" sz="1100" u="sng" dirty="0">
                <a:solidFill>
                  <a:srgbClr val="49479B"/>
                </a:solidFill>
                <a:latin typeface="Levenim MT" panose="02010502060101010101" pitchFamily="2" charset="-79"/>
                <a:cs typeface="Levenim MT" panose="02010502060101010101" pitchFamily="2" charset="-79"/>
                <a:hlinkClick r:id="rId6">
                  <a:extLst>
                    <a:ext uri="{A12FA001-AC4F-418D-AE19-62706E023703}">
                      <ahyp:hlinkClr xmlns:ahyp="http://schemas.microsoft.com/office/drawing/2018/hyperlinkcolor" xmlns="" val="tx"/>
                    </a:ext>
                  </a:extLst>
                </a:hlinkClick>
              </a:rPr>
              <a:t>jvoges@sun.ac.za</a:t>
            </a:r>
            <a:r>
              <a:rPr lang="en-ZA" sz="1100" dirty="0">
                <a:solidFill>
                  <a:srgbClr val="49479B"/>
                </a:solidFill>
                <a:latin typeface="Levenim MT" panose="02010502060101010101" pitchFamily="2" charset="-79"/>
                <a:cs typeface="Levenim MT" panose="02010502060101010101" pitchFamily="2" charset="-79"/>
              </a:rPr>
              <a:t>    </a:t>
            </a:r>
            <a:r>
              <a:rPr lang="en-US" sz="1100" dirty="0">
                <a:latin typeface="Levenim MT" panose="02010502060101010101" pitchFamily="2" charset="-79"/>
                <a:cs typeface="Levenim MT" panose="02010502060101010101" pitchFamily="2" charset="-79"/>
              </a:rPr>
              <a:t>Salisha Maharaj – </a:t>
            </a:r>
            <a:r>
              <a:rPr lang="en-US" sz="1100" dirty="0">
                <a:solidFill>
                  <a:srgbClr val="49479B"/>
                </a:solidFill>
                <a:latin typeface="Levenim MT" panose="02010502060101010101" pitchFamily="2" charset="-79"/>
                <a:cs typeface="Levenim MT" panose="02010502060101010101" pitchFamily="2" charset="-79"/>
                <a:hlinkClick r:id="rId7">
                  <a:extLst>
                    <a:ext uri="{A12FA001-AC4F-418D-AE19-62706E023703}">
                      <ahyp:hlinkClr xmlns:ahyp="http://schemas.microsoft.com/office/drawing/2018/hyperlinkcolor" xmlns="" val="tx"/>
                    </a:ext>
                  </a:extLst>
                </a:hlinkClick>
              </a:rPr>
              <a:t>Salisha.Maharaj@westerncape.gov.za</a:t>
            </a:r>
            <a:r>
              <a:rPr lang="en-ZA" sz="1100" dirty="0">
                <a:solidFill>
                  <a:srgbClr val="49479B"/>
                </a:solidFill>
                <a:latin typeface="Levenim MT" panose="02010502060101010101" pitchFamily="2" charset="-79"/>
                <a:cs typeface="Levenim MT" panose="02010502060101010101" pitchFamily="2" charset="-79"/>
              </a:rPr>
              <a:t>  </a:t>
            </a:r>
            <a:r>
              <a:rPr lang="en-US" sz="1100" dirty="0">
                <a:latin typeface="Levenim MT" panose="02010502060101010101" pitchFamily="2" charset="-79"/>
                <a:cs typeface="Levenim MT" panose="02010502060101010101" pitchFamily="2" charset="-79"/>
              </a:rPr>
              <a:t>Barbara Kantor – </a:t>
            </a:r>
            <a:r>
              <a:rPr lang="en-US" sz="1100" u="sng" dirty="0">
                <a:solidFill>
                  <a:srgbClr val="49479B"/>
                </a:solidFill>
                <a:latin typeface="Levenim MT" panose="02010502060101010101" pitchFamily="2" charset="-79"/>
                <a:cs typeface="Levenim MT" panose="02010502060101010101" pitchFamily="2" charset="-79"/>
                <a:hlinkClick r:id="rId8">
                  <a:extLst>
                    <a:ext uri="{A12FA001-AC4F-418D-AE19-62706E023703}">
                      <ahyp:hlinkClr xmlns:ahyp="http://schemas.microsoft.com/office/drawing/2018/hyperlinkcolor" xmlns="" val="tx"/>
                    </a:ext>
                  </a:extLst>
                </a:hlinkClick>
              </a:rPr>
              <a:t>b.kantor@iafrica.com</a:t>
            </a:r>
            <a:r>
              <a:rPr lang="en-ZA" sz="1100" dirty="0">
                <a:solidFill>
                  <a:srgbClr val="49479B"/>
                </a:solidFill>
                <a:latin typeface="Levenim MT" panose="02010502060101010101" pitchFamily="2" charset="-79"/>
                <a:cs typeface="Levenim MT" panose="02010502060101010101" pitchFamily="2" charset="-79"/>
              </a:rPr>
              <a:t>  </a:t>
            </a:r>
            <a:r>
              <a:rPr lang="en-US" sz="1100" dirty="0">
                <a:latin typeface="Levenim MT" panose="02010502060101010101" pitchFamily="2" charset="-79"/>
                <a:cs typeface="Levenim MT" panose="02010502060101010101" pitchFamily="2" charset="-79"/>
              </a:rPr>
              <a:t>Elvin Williams – </a:t>
            </a:r>
            <a:r>
              <a:rPr lang="en-US" sz="1100" u="sng" dirty="0">
                <a:solidFill>
                  <a:srgbClr val="49479B"/>
                </a:solidFill>
                <a:latin typeface="Levenim MT" panose="02010502060101010101" pitchFamily="2" charset="-79"/>
                <a:cs typeface="Levenim MT" panose="02010502060101010101" pitchFamily="2" charset="-79"/>
                <a:hlinkClick r:id="rId9">
                  <a:extLst>
                    <a:ext uri="{A12FA001-AC4F-418D-AE19-62706E023703}">
                      <ahyp:hlinkClr xmlns:ahyp="http://schemas.microsoft.com/office/drawing/2018/hyperlinkcolor" xmlns="" val="tx"/>
                    </a:ext>
                  </a:extLst>
                </a:hlinkClick>
              </a:rPr>
              <a:t>elvwilli@gmail.com</a:t>
            </a:r>
            <a:endParaRPr lang="en-ZA" sz="1100" dirty="0">
              <a:solidFill>
                <a:srgbClr val="49479B"/>
              </a:solidFill>
              <a:latin typeface="Levenim MT" panose="02010502060101010101" pitchFamily="2" charset="-79"/>
              <a:cs typeface="Levenim MT" panose="02010502060101010101" pitchFamily="2" charset="-79"/>
            </a:endParaRPr>
          </a:p>
        </p:txBody>
      </p:sp>
      <p:sp>
        <p:nvSpPr>
          <p:cNvPr id="6" name="TextBox 5">
            <a:extLst>
              <a:ext uri="{FF2B5EF4-FFF2-40B4-BE49-F238E27FC236}">
                <a16:creationId xmlns:a16="http://schemas.microsoft.com/office/drawing/2014/main" xmlns="" id="{0968F866-0CBD-478C-A0E2-C0BA2BFE8E76}"/>
              </a:ext>
            </a:extLst>
          </p:cNvPr>
          <p:cNvSpPr txBox="1"/>
          <p:nvPr/>
        </p:nvSpPr>
        <p:spPr>
          <a:xfrm>
            <a:off x="1546443" y="89822"/>
            <a:ext cx="1391482" cy="523220"/>
          </a:xfrm>
          <a:prstGeom prst="rect">
            <a:avLst/>
          </a:prstGeom>
          <a:noFill/>
        </p:spPr>
        <p:txBody>
          <a:bodyPr wrap="square" rtlCol="0">
            <a:spAutoFit/>
          </a:bodyPr>
          <a:lstStyle/>
          <a:p>
            <a:r>
              <a:rPr lang="en-ZA" sz="2800" b="1" dirty="0">
                <a:solidFill>
                  <a:srgbClr val="49479B"/>
                </a:solidFill>
              </a:rPr>
              <a:t>WAIMH</a:t>
            </a:r>
          </a:p>
        </p:txBody>
      </p:sp>
      <p:pic>
        <p:nvPicPr>
          <p:cNvPr id="8" name="Picture 2" descr="Image result for facebook image">
            <a:hlinkClick r:id="rId10"/>
            <a:extLst>
              <a:ext uri="{FF2B5EF4-FFF2-40B4-BE49-F238E27FC236}">
                <a16:creationId xmlns:a16="http://schemas.microsoft.com/office/drawing/2014/main" xmlns="" id="{5F134A73-D510-4A6C-9CE4-77CB9A940E79}"/>
              </a:ext>
            </a:extLst>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511689" y="6245985"/>
            <a:ext cx="298566" cy="298566"/>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xmlns="" id="{07268838-9ADA-4251-881F-891F4888178C}"/>
              </a:ext>
            </a:extLst>
          </p:cNvPr>
          <p:cNvSpPr txBox="1"/>
          <p:nvPr/>
        </p:nvSpPr>
        <p:spPr>
          <a:xfrm>
            <a:off x="4397580" y="1965486"/>
            <a:ext cx="4400529" cy="523220"/>
          </a:xfrm>
          <a:prstGeom prst="rect">
            <a:avLst/>
          </a:prstGeom>
          <a:noFill/>
        </p:spPr>
        <p:txBody>
          <a:bodyPr wrap="square" rtlCol="0">
            <a:spAutoFit/>
          </a:bodyPr>
          <a:lstStyle/>
          <a:p>
            <a:pPr algn="ctr"/>
            <a:r>
              <a:rPr lang="en-ZA" sz="2800" b="1" dirty="0">
                <a:solidFill>
                  <a:srgbClr val="49479B"/>
                </a:solidFill>
              </a:rPr>
              <a:t>Autism awareness month </a:t>
            </a:r>
          </a:p>
        </p:txBody>
      </p:sp>
      <p:sp>
        <p:nvSpPr>
          <p:cNvPr id="10" name="TextBox 9">
            <a:extLst>
              <a:ext uri="{FF2B5EF4-FFF2-40B4-BE49-F238E27FC236}">
                <a16:creationId xmlns:a16="http://schemas.microsoft.com/office/drawing/2014/main" xmlns="" id="{0C87D94A-4696-A34E-A7BC-4A1ECF38B729}"/>
              </a:ext>
            </a:extLst>
          </p:cNvPr>
          <p:cNvSpPr txBox="1"/>
          <p:nvPr/>
        </p:nvSpPr>
        <p:spPr>
          <a:xfrm>
            <a:off x="272646" y="613042"/>
            <a:ext cx="3939077" cy="5816977"/>
          </a:xfrm>
          <a:prstGeom prst="rect">
            <a:avLst/>
          </a:prstGeom>
          <a:ln w="19050">
            <a:solidFill>
              <a:srgbClr val="7473BF"/>
            </a:solidFill>
          </a:ln>
          <a:effectLst>
            <a:glow rad="63500">
              <a:srgbClr val="7473BF">
                <a:alpha val="45000"/>
              </a:srgbClr>
            </a:glow>
            <a:softEdge rad="12700"/>
          </a:effectLst>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200" b="1" dirty="0">
                <a:latin typeface="Lucida Grande" panose="020B0600040502020204" pitchFamily="34" charset="0"/>
                <a:cs typeface="Lucida Grande" panose="020B0600040502020204" pitchFamily="34" charset="0"/>
              </a:rPr>
              <a:t>WCAIMH is affiliated to the World Association for Infant Mental Health (WAIMH), </a:t>
            </a:r>
            <a:r>
              <a:rPr lang="en-US" sz="1200" dirty="0">
                <a:latin typeface="Lucida Grande" panose="020B0600040502020204" pitchFamily="34" charset="0"/>
                <a:cs typeface="Lucida Grande" panose="020B0600040502020204" pitchFamily="34" charset="0"/>
              </a:rPr>
              <a:t>through which the Infant Mental Health Journal and Perspectives in Infant Mental Health is published. </a:t>
            </a:r>
          </a:p>
          <a:p>
            <a:r>
              <a:rPr lang="en-ZA" sz="1200" dirty="0">
                <a:latin typeface="Lucida Grande" panose="020B0600040502020204" pitchFamily="34" charset="0"/>
                <a:cs typeface="Lucida Grande" panose="020B0600040502020204" pitchFamily="34" charset="0"/>
              </a:rPr>
              <a:t>WAIMH seeks to facilitate:</a:t>
            </a:r>
          </a:p>
          <a:p>
            <a:pPr marL="171450" indent="-171450">
              <a:buFont typeface="Arial" panose="020B0604020202020204" pitchFamily="34" charset="0"/>
              <a:buChar char="•"/>
            </a:pPr>
            <a:r>
              <a:rPr lang="en-ZA" sz="1200" dirty="0">
                <a:latin typeface="Lucida Grande" panose="020B0600040502020204" pitchFamily="34" charset="0"/>
                <a:cs typeface="Lucida Grande" panose="020B0600040502020204" pitchFamily="34" charset="0"/>
              </a:rPr>
              <a:t>Increased knowledge about mental development and disorder in children from conception to three years of age</a:t>
            </a:r>
          </a:p>
          <a:p>
            <a:pPr marL="171450" indent="-171450">
              <a:buFont typeface="Arial" panose="020B0604020202020204" pitchFamily="34" charset="0"/>
              <a:buChar char="•"/>
            </a:pPr>
            <a:r>
              <a:rPr lang="en-ZA" sz="1200" dirty="0">
                <a:latin typeface="Lucida Grande" panose="020B0600040502020204" pitchFamily="34" charset="0"/>
                <a:cs typeface="Lucida Grande" panose="020B0600040502020204" pitchFamily="34" charset="0"/>
              </a:rPr>
              <a:t>The dissemination of scientific knowledge about services for care, intervention and prevention of mental disorder, and impairment in infancy</a:t>
            </a:r>
          </a:p>
          <a:p>
            <a:pPr marL="171450" indent="-171450">
              <a:buFont typeface="Arial" panose="020B0604020202020204" pitchFamily="34" charset="0"/>
              <a:buChar char="•"/>
            </a:pPr>
            <a:r>
              <a:rPr lang="en-ZA" sz="1200" dirty="0">
                <a:latin typeface="Lucida Grande" panose="020B0600040502020204" pitchFamily="34" charset="0"/>
                <a:cs typeface="Lucida Grande" panose="020B0600040502020204" pitchFamily="34" charset="0"/>
              </a:rPr>
              <a:t>The dissemination of evidence-based knowledge about ways to support the developmental transition to parenthood, as well as the healthy aspects of parenting and caregiving environments</a:t>
            </a:r>
          </a:p>
          <a:p>
            <a:pPr marL="171450" indent="-171450">
              <a:buFont typeface="Arial" panose="020B0604020202020204" pitchFamily="34" charset="0"/>
              <a:buChar char="•"/>
            </a:pPr>
            <a:r>
              <a:rPr lang="en-ZA" sz="1200" dirty="0">
                <a:latin typeface="Lucida Grande" panose="020B0600040502020204" pitchFamily="34" charset="0"/>
                <a:cs typeface="Lucida Grande" panose="020B0600040502020204" pitchFamily="34" charset="0"/>
              </a:rPr>
              <a:t>The international cooperation of professionals concerned with promoting the optimal development of infants, as well as the prevention and treatment of mental disorders in the early years</a:t>
            </a:r>
          </a:p>
          <a:p>
            <a:pPr marL="171450" indent="-171450">
              <a:buFont typeface="Arial" panose="020B0604020202020204" pitchFamily="34" charset="0"/>
              <a:buChar char="•"/>
            </a:pPr>
            <a:r>
              <a:rPr lang="en-ZA" sz="1200" dirty="0">
                <a:latin typeface="Lucida Grande" panose="020B0600040502020204" pitchFamily="34" charset="0"/>
                <a:cs typeface="Lucida Grande" panose="020B0600040502020204" pitchFamily="34" charset="0"/>
              </a:rPr>
              <a:t>Aspects of research, education, and interventions in the above areas</a:t>
            </a:r>
          </a:p>
          <a:p>
            <a:endParaRPr lang="en-US" sz="1200" dirty="0">
              <a:latin typeface="Lucida Grande" panose="020B0600040502020204" pitchFamily="34" charset="0"/>
              <a:cs typeface="Lucida Grande" panose="020B0600040502020204" pitchFamily="34" charset="0"/>
            </a:endParaRPr>
          </a:p>
          <a:p>
            <a:r>
              <a:rPr lang="en-US" sz="1200" dirty="0">
                <a:latin typeface="Lucida Grande" panose="020B0600040502020204" pitchFamily="34" charset="0"/>
                <a:cs typeface="Lucida Grande" panose="020B0600040502020204" pitchFamily="34" charset="0"/>
              </a:rPr>
              <a:t>We encourage anyone interested to also join the World Association, for more details, see their website </a:t>
            </a:r>
            <a:r>
              <a:rPr lang="en-US" sz="1200" dirty="0">
                <a:latin typeface="Lucida Grande" panose="020B0600040502020204" pitchFamily="34" charset="0"/>
                <a:cs typeface="Lucida Grande" panose="020B0600040502020204" pitchFamily="34" charset="0"/>
                <a:hlinkClick r:id="rId12"/>
              </a:rPr>
              <a:t>https://waimh.org/</a:t>
            </a:r>
            <a:endParaRPr lang="en-US" sz="1200" dirty="0">
              <a:latin typeface="Lucida Grande" panose="020B0600040502020204" pitchFamily="34" charset="0"/>
              <a:cs typeface="Lucida Grande" panose="020B0600040502020204" pitchFamily="34" charset="0"/>
            </a:endParaRPr>
          </a:p>
          <a:p>
            <a:endParaRPr lang="en-US" sz="1200" dirty="0">
              <a:latin typeface="Lucida Grande" panose="020B0600040502020204" pitchFamily="34" charset="0"/>
              <a:cs typeface="Lucida Grande" panose="020B0600040502020204" pitchFamily="34" charset="0"/>
            </a:endParaRPr>
          </a:p>
          <a:p>
            <a:r>
              <a:rPr lang="en-US" sz="1200" dirty="0">
                <a:latin typeface="Lucida Grande" panose="020B0600040502020204" pitchFamily="34" charset="0"/>
                <a:cs typeface="Lucida Grande" panose="020B0600040502020204" pitchFamily="34" charset="0"/>
              </a:rPr>
              <a:t>The Perspectives in Infant Mental Health can be found at </a:t>
            </a:r>
            <a:r>
              <a:rPr lang="en-US" sz="1200" dirty="0">
                <a:latin typeface="Lucida Grande" panose="020B0600040502020204" pitchFamily="34" charset="0"/>
                <a:cs typeface="Lucida Grande" panose="020B0600040502020204" pitchFamily="34" charset="0"/>
                <a:hlinkClick r:id="rId13"/>
              </a:rPr>
              <a:t>https://perspectives.waimh.org/</a:t>
            </a:r>
            <a:r>
              <a:rPr lang="en-US" sz="1200" dirty="0">
                <a:latin typeface="Lucida Grande" panose="020B0600040502020204" pitchFamily="34" charset="0"/>
                <a:cs typeface="Lucida Grande" panose="020B0600040502020204" pitchFamily="34" charset="0"/>
              </a:rPr>
              <a:t> and can be accessed without being a member. Here you will find information</a:t>
            </a:r>
          </a:p>
          <a:p>
            <a:r>
              <a:rPr lang="en-US" sz="1200" dirty="0">
                <a:latin typeface="Lucida Grande" panose="020B0600040502020204" pitchFamily="34" charset="0"/>
                <a:cs typeface="Lucida Grande" panose="020B0600040502020204" pitchFamily="34" charset="0"/>
              </a:rPr>
              <a:t>which includes a Position Paper on the rights of the infant. </a:t>
            </a:r>
            <a:endParaRPr lang="en-ZA" sz="1200" dirty="0">
              <a:latin typeface="Lucida Grande" panose="020B0600040502020204" pitchFamily="34" charset="0"/>
              <a:cs typeface="Lucida Grande" panose="020B0600040502020204" pitchFamily="34" charset="0"/>
            </a:endParaRPr>
          </a:p>
        </p:txBody>
      </p:sp>
      <p:sp>
        <p:nvSpPr>
          <p:cNvPr id="13" name="TextBox 12">
            <a:extLst>
              <a:ext uri="{FF2B5EF4-FFF2-40B4-BE49-F238E27FC236}">
                <a16:creationId xmlns:a16="http://schemas.microsoft.com/office/drawing/2014/main" xmlns="" id="{E9FF0DF7-D58D-1540-97A2-B4494DD55B22}"/>
              </a:ext>
            </a:extLst>
          </p:cNvPr>
          <p:cNvSpPr txBox="1"/>
          <p:nvPr/>
        </p:nvSpPr>
        <p:spPr>
          <a:xfrm>
            <a:off x="9425222" y="1793146"/>
            <a:ext cx="2384476" cy="523220"/>
          </a:xfrm>
          <a:prstGeom prst="rect">
            <a:avLst/>
          </a:prstGeom>
          <a:noFill/>
        </p:spPr>
        <p:txBody>
          <a:bodyPr wrap="square" rtlCol="0">
            <a:spAutoFit/>
          </a:bodyPr>
          <a:lstStyle/>
          <a:p>
            <a:r>
              <a:rPr lang="en-ZA" sz="2800" b="1" dirty="0">
                <a:solidFill>
                  <a:srgbClr val="49479B"/>
                </a:solidFill>
              </a:rPr>
              <a:t>Looking ahead</a:t>
            </a:r>
          </a:p>
        </p:txBody>
      </p:sp>
      <p:sp>
        <p:nvSpPr>
          <p:cNvPr id="14" name="TextBox 13">
            <a:extLst>
              <a:ext uri="{FF2B5EF4-FFF2-40B4-BE49-F238E27FC236}">
                <a16:creationId xmlns:a16="http://schemas.microsoft.com/office/drawing/2014/main" xmlns="" id="{8C448430-46B5-6A46-8C07-17F176F77D0A}"/>
              </a:ext>
            </a:extLst>
          </p:cNvPr>
          <p:cNvSpPr txBox="1"/>
          <p:nvPr/>
        </p:nvSpPr>
        <p:spPr>
          <a:xfrm>
            <a:off x="9134375" y="2279855"/>
            <a:ext cx="2976863" cy="1938992"/>
          </a:xfrm>
          <a:prstGeom prst="rect">
            <a:avLst/>
          </a:prstGeom>
          <a:ln w="19050">
            <a:solidFill>
              <a:srgbClr val="7473BF"/>
            </a:solidFill>
          </a:ln>
          <a:effectLst>
            <a:glow rad="63500">
              <a:srgbClr val="7473BF">
                <a:alpha val="45000"/>
              </a:srgbClr>
            </a:glow>
            <a:softEdge rad="12700"/>
          </a:effectLst>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200" dirty="0">
                <a:latin typeface="Lucida Grande" panose="020B0600040502020204" pitchFamily="34" charset="0"/>
                <a:cs typeface="Lucida Grande" panose="020B0600040502020204" pitchFamily="34" charset="0"/>
              </a:rPr>
              <a:t>We also look forward to our talk on the </a:t>
            </a:r>
            <a:r>
              <a:rPr lang="en-US" sz="1200" b="1" dirty="0">
                <a:latin typeface="Lucida Grande" panose="020B0600040502020204" pitchFamily="34" charset="0"/>
                <a:cs typeface="Lucida Grande" panose="020B0600040502020204" pitchFamily="34" charset="0"/>
              </a:rPr>
              <a:t>16</a:t>
            </a:r>
            <a:r>
              <a:rPr lang="en-US" sz="1200" b="1" baseline="30000" dirty="0">
                <a:latin typeface="Lucida Grande" panose="020B0600040502020204" pitchFamily="34" charset="0"/>
                <a:cs typeface="Lucida Grande" panose="020B0600040502020204" pitchFamily="34" charset="0"/>
              </a:rPr>
              <a:t>th</a:t>
            </a:r>
            <a:r>
              <a:rPr lang="en-US" sz="1200" b="1" dirty="0">
                <a:latin typeface="Lucida Grande" panose="020B0600040502020204" pitchFamily="34" charset="0"/>
                <a:cs typeface="Lucida Grande" panose="020B0600040502020204" pitchFamily="34" charset="0"/>
              </a:rPr>
              <a:t> of May</a:t>
            </a:r>
            <a:r>
              <a:rPr lang="en-US" sz="1200" dirty="0">
                <a:latin typeface="Lucida Grande" panose="020B0600040502020204" pitchFamily="34" charset="0"/>
                <a:cs typeface="Lucida Grande" panose="020B0600040502020204" pitchFamily="34" charset="0"/>
              </a:rPr>
              <a:t>, where </a:t>
            </a:r>
            <a:r>
              <a:rPr lang="en-US" sz="1200" b="1" dirty="0">
                <a:latin typeface="Lucida Grande" panose="020B0600040502020204" pitchFamily="34" charset="0"/>
                <a:cs typeface="Lucida Grande" panose="020B0600040502020204" pitchFamily="34" charset="0"/>
              </a:rPr>
              <a:t>Dr. Nicola </a:t>
            </a:r>
            <a:r>
              <a:rPr lang="en-US" sz="1200" b="1" dirty="0" err="1">
                <a:latin typeface="Lucida Grande" panose="020B0600040502020204" pitchFamily="34" charset="0"/>
                <a:cs typeface="Lucida Grande" panose="020B0600040502020204" pitchFamily="34" charset="0"/>
              </a:rPr>
              <a:t>Dugmore</a:t>
            </a:r>
            <a:r>
              <a:rPr lang="en-US" sz="1200" dirty="0">
                <a:latin typeface="Lucida Grande" panose="020B0600040502020204" pitchFamily="34" charset="0"/>
                <a:cs typeface="Lucida Grande" panose="020B0600040502020204" pitchFamily="34" charset="0"/>
              </a:rPr>
              <a:t>, will present a paper that explores the important role that nannies play in the psychological development of infants. She will draw on her infant-observation work to reflect on some of the s</a:t>
            </a:r>
            <a:r>
              <a:rPr lang="en-ZA" sz="1200" dirty="0" err="1">
                <a:latin typeface="Lucida Grande" panose="020B0600040502020204" pitchFamily="34" charset="0"/>
                <a:cs typeface="Lucida Grande" panose="020B0600040502020204" pitchFamily="34" charset="0"/>
              </a:rPr>
              <a:t>ocio</a:t>
            </a:r>
            <a:r>
              <a:rPr lang="en-ZA" sz="1200" dirty="0">
                <a:latin typeface="Lucida Grande" panose="020B0600040502020204" pitchFamily="34" charset="0"/>
                <a:cs typeface="Lucida Grande" panose="020B0600040502020204" pitchFamily="34" charset="0"/>
              </a:rPr>
              <a:t>-political factors that impact the relationships between mother-nanny and the infant both care for.</a:t>
            </a:r>
            <a:endParaRPr lang="en-US" sz="1200" dirty="0">
              <a:latin typeface="Lucida Grande" panose="020B0600040502020204" pitchFamily="34" charset="0"/>
              <a:cs typeface="Lucida Grande" panose="020B0600040502020204" pitchFamily="34" charset="0"/>
            </a:endParaRPr>
          </a:p>
        </p:txBody>
      </p:sp>
      <p:sp>
        <p:nvSpPr>
          <p:cNvPr id="15" name="TextBox 14">
            <a:extLst>
              <a:ext uri="{FF2B5EF4-FFF2-40B4-BE49-F238E27FC236}">
                <a16:creationId xmlns:a16="http://schemas.microsoft.com/office/drawing/2014/main" xmlns="" id="{336199F3-56B6-564C-8E08-124E0159BD8C}"/>
              </a:ext>
            </a:extLst>
          </p:cNvPr>
          <p:cNvSpPr txBox="1"/>
          <p:nvPr/>
        </p:nvSpPr>
        <p:spPr>
          <a:xfrm>
            <a:off x="4479633" y="2541043"/>
            <a:ext cx="4296552" cy="1384995"/>
          </a:xfrm>
          <a:prstGeom prst="rect">
            <a:avLst/>
          </a:prstGeom>
          <a:ln w="19050">
            <a:solidFill>
              <a:srgbClr val="7473BF"/>
            </a:solidFill>
          </a:ln>
          <a:effectLst>
            <a:glow rad="63500">
              <a:srgbClr val="7473BF">
                <a:alpha val="45000"/>
              </a:srgbClr>
            </a:glow>
            <a:softEdge rad="12700"/>
          </a:effectLst>
        </p:spPr>
        <p:style>
          <a:lnRef idx="2">
            <a:schemeClr val="accent5"/>
          </a:lnRef>
          <a:fillRef idx="1">
            <a:schemeClr val="lt1"/>
          </a:fillRef>
          <a:effectRef idx="0">
            <a:schemeClr val="accent5"/>
          </a:effectRef>
          <a:fontRef idx="minor">
            <a:schemeClr val="dk1"/>
          </a:fontRef>
        </p:style>
        <p:txBody>
          <a:bodyPr wrap="square" rtlCol="0">
            <a:spAutoFit/>
          </a:bodyPr>
          <a:lstStyle/>
          <a:p>
            <a:r>
              <a:rPr lang="en-GB" sz="1200" b="1" dirty="0">
                <a:latin typeface="Lucida Grande" panose="020B0600040502020204" pitchFamily="34" charset="0"/>
                <a:cs typeface="Lucida Grande" panose="020B0600040502020204" pitchFamily="34" charset="0"/>
              </a:rPr>
              <a:t>World Autism Awareness Day </a:t>
            </a:r>
            <a:r>
              <a:rPr lang="en-GB" sz="1200" dirty="0">
                <a:latin typeface="Lucida Grande" panose="020B0600040502020204" pitchFamily="34" charset="0"/>
                <a:cs typeface="Lucida Grande" panose="020B0600040502020204" pitchFamily="34" charset="0"/>
              </a:rPr>
              <a:t>is an internationally recognized day on the 2</a:t>
            </a:r>
            <a:r>
              <a:rPr lang="en-GB" sz="1200" baseline="30000" dirty="0">
                <a:latin typeface="Lucida Grande" panose="020B0600040502020204" pitchFamily="34" charset="0"/>
                <a:cs typeface="Lucida Grande" panose="020B0600040502020204" pitchFamily="34" charset="0"/>
              </a:rPr>
              <a:t>nd</a:t>
            </a:r>
            <a:r>
              <a:rPr lang="en-GB" sz="1200" dirty="0">
                <a:latin typeface="Lucida Grande" panose="020B0600040502020204" pitchFamily="34" charset="0"/>
                <a:cs typeface="Lucida Grande" panose="020B0600040502020204" pitchFamily="34" charset="0"/>
              </a:rPr>
              <a:t> of April every year. It </a:t>
            </a:r>
            <a:r>
              <a:rPr lang="en-GB" sz="1200" dirty="0" smtClean="0">
                <a:latin typeface="Lucida Grande" panose="020B0600040502020204" pitchFamily="34" charset="0"/>
                <a:cs typeface="Lucida Grande" panose="020B0600040502020204" pitchFamily="34" charset="0"/>
              </a:rPr>
              <a:t>is one </a:t>
            </a:r>
            <a:r>
              <a:rPr lang="en-GB" sz="1200" dirty="0">
                <a:latin typeface="Lucida Grande" panose="020B0600040502020204" pitchFamily="34" charset="0"/>
                <a:cs typeface="Lucida Grande" panose="020B0600040502020204" pitchFamily="34" charset="0"/>
              </a:rPr>
              <a:t>of only seven official health-specific UN Days. The day itself brings individual autism organizations together all around the world to aid in things like research, diagnoses, treatment, and acceptance for those affected by this developmental disorder. For more information and resources visit Autism South Africa on www.aut2know.co.za.</a:t>
            </a:r>
            <a:endParaRPr lang="en-US" sz="1200" dirty="0">
              <a:latin typeface="Lucida Grande" panose="020B0600040502020204" pitchFamily="34" charset="0"/>
              <a:cs typeface="Lucida Grande" panose="020B0600040502020204" pitchFamily="34" charset="0"/>
            </a:endParaRPr>
          </a:p>
        </p:txBody>
      </p:sp>
      <p:sp>
        <p:nvSpPr>
          <p:cNvPr id="16" name="TextBox 15">
            <a:extLst>
              <a:ext uri="{FF2B5EF4-FFF2-40B4-BE49-F238E27FC236}">
                <a16:creationId xmlns:a16="http://schemas.microsoft.com/office/drawing/2014/main" xmlns="" id="{1BC6A424-F6EB-44E5-ADF4-768EA498170A}"/>
              </a:ext>
            </a:extLst>
          </p:cNvPr>
          <p:cNvSpPr txBox="1"/>
          <p:nvPr/>
        </p:nvSpPr>
        <p:spPr>
          <a:xfrm>
            <a:off x="4443268" y="4434582"/>
            <a:ext cx="5403338" cy="1754326"/>
          </a:xfrm>
          <a:prstGeom prst="rect">
            <a:avLst/>
          </a:prstGeom>
          <a:ln w="19050">
            <a:solidFill>
              <a:srgbClr val="7473BF"/>
            </a:solidFill>
          </a:ln>
          <a:effectLst>
            <a:glow rad="63500">
              <a:srgbClr val="7473BF">
                <a:alpha val="45000"/>
              </a:srgbClr>
            </a:glow>
            <a:softEdge rad="12700"/>
          </a:effectLst>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1200" dirty="0">
                <a:latin typeface="Lucida Grande" panose="020B0600040502020204" pitchFamily="34" charset="0"/>
                <a:cs typeface="Lucida Grande" panose="020B0600040502020204" pitchFamily="34" charset="0"/>
              </a:rPr>
              <a:t>We look forward to seeing you all again from </a:t>
            </a:r>
            <a:r>
              <a:rPr lang="en-US" sz="1200" b="1" dirty="0">
                <a:latin typeface="Lucida Grande" panose="020B0600040502020204" pitchFamily="34" charset="0"/>
                <a:cs typeface="Lucida Grande" panose="020B0600040502020204" pitchFamily="34" charset="0"/>
              </a:rPr>
              <a:t>7:00 for</a:t>
            </a:r>
            <a:r>
              <a:rPr lang="en-US" sz="1200" dirty="0">
                <a:latin typeface="Lucida Grande" panose="020B0600040502020204" pitchFamily="34" charset="0"/>
                <a:cs typeface="Lucida Grande" panose="020B0600040502020204" pitchFamily="34" charset="0"/>
              </a:rPr>
              <a:t> </a:t>
            </a:r>
            <a:r>
              <a:rPr lang="en-US" sz="1200" b="1" dirty="0">
                <a:latin typeface="Lucida Grande" panose="020B0600040502020204" pitchFamily="34" charset="0"/>
                <a:cs typeface="Lucida Grande" panose="020B0600040502020204" pitchFamily="34" charset="0"/>
              </a:rPr>
              <a:t>7:30pm</a:t>
            </a:r>
            <a:r>
              <a:rPr lang="en-US" sz="1200" dirty="0">
                <a:latin typeface="Lucida Grande" panose="020B0600040502020204" pitchFamily="34" charset="0"/>
                <a:cs typeface="Lucida Grande" panose="020B0600040502020204" pitchFamily="34" charset="0"/>
              </a:rPr>
              <a:t> on </a:t>
            </a:r>
            <a:r>
              <a:rPr lang="en-US" sz="1200" b="1" dirty="0">
                <a:latin typeface="Lucida Grande" panose="020B0600040502020204" pitchFamily="34" charset="0"/>
                <a:cs typeface="Lucida Grande" panose="020B0600040502020204" pitchFamily="34" charset="0"/>
              </a:rPr>
              <a:t>Thursday 18</a:t>
            </a:r>
            <a:r>
              <a:rPr lang="en-US" sz="1200" b="1" baseline="30000" dirty="0">
                <a:latin typeface="Lucida Grande" panose="020B0600040502020204" pitchFamily="34" charset="0"/>
                <a:cs typeface="Lucida Grande" panose="020B0600040502020204" pitchFamily="34" charset="0"/>
              </a:rPr>
              <a:t>th</a:t>
            </a:r>
            <a:r>
              <a:rPr lang="en-US" sz="1200" b="1" dirty="0">
                <a:latin typeface="Lucida Grande" panose="020B0600040502020204" pitchFamily="34" charset="0"/>
                <a:cs typeface="Lucida Grande" panose="020B0600040502020204" pitchFamily="34" charset="0"/>
              </a:rPr>
              <a:t> of April</a:t>
            </a:r>
            <a:r>
              <a:rPr lang="en-US" sz="1200" dirty="0">
                <a:latin typeface="Lucida Grande" panose="020B0600040502020204" pitchFamily="34" charset="0"/>
                <a:cs typeface="Lucida Grande" panose="020B0600040502020204" pitchFamily="34" charset="0"/>
              </a:rPr>
              <a:t> at the Outpatient Unit of the Division of Child and Adolescent Psychiatry (DCAP), situated in 46 </a:t>
            </a:r>
            <a:r>
              <a:rPr lang="en-US" sz="1200" dirty="0" err="1">
                <a:latin typeface="Lucida Grande" panose="020B0600040502020204" pitchFamily="34" charset="0"/>
                <a:cs typeface="Lucida Grande" panose="020B0600040502020204" pitchFamily="34" charset="0"/>
              </a:rPr>
              <a:t>Sawkins</a:t>
            </a:r>
            <a:r>
              <a:rPr lang="en-US" sz="1200" dirty="0">
                <a:latin typeface="Lucida Grande" panose="020B0600040502020204" pitchFamily="34" charset="0"/>
                <a:cs typeface="Lucida Grande" panose="020B0600040502020204" pitchFamily="34" charset="0"/>
              </a:rPr>
              <a:t> Rd, Rondebosch, entrance in </a:t>
            </a:r>
            <a:r>
              <a:rPr lang="en-US" sz="1200" dirty="0" err="1">
                <a:latin typeface="Lucida Grande" panose="020B0600040502020204" pitchFamily="34" charset="0"/>
                <a:cs typeface="Lucida Grande" panose="020B0600040502020204" pitchFamily="34" charset="0"/>
              </a:rPr>
              <a:t>Liesbeek</a:t>
            </a:r>
            <a:r>
              <a:rPr lang="en-US" sz="1200" dirty="0">
                <a:latin typeface="Lucida Grande" panose="020B0600040502020204" pitchFamily="34" charset="0"/>
                <a:cs typeface="Lucida Grande" panose="020B0600040502020204" pitchFamily="34" charset="0"/>
              </a:rPr>
              <a:t> Rd. </a:t>
            </a:r>
          </a:p>
          <a:p>
            <a:r>
              <a:rPr lang="en-US" sz="1200" b="1" dirty="0">
                <a:latin typeface="Lucida Grande" panose="020B0600040502020204" pitchFamily="34" charset="0"/>
                <a:cs typeface="Lucida Grande" panose="020B0600040502020204" pitchFamily="34" charset="0"/>
              </a:rPr>
              <a:t>Visitors</a:t>
            </a:r>
            <a:r>
              <a:rPr lang="en-US" sz="1200" dirty="0">
                <a:latin typeface="Lucida Grande" panose="020B0600040502020204" pitchFamily="34" charset="0"/>
                <a:cs typeface="Lucida Grande" panose="020B0600040502020204" pitchFamily="34" charset="0"/>
              </a:rPr>
              <a:t> are always welcome and can pay a fee of R60 (in an envelope marked with your name please). </a:t>
            </a:r>
          </a:p>
          <a:p>
            <a:endParaRPr lang="en-US" sz="1200" dirty="0">
              <a:latin typeface="Lucida Grande" panose="020B0600040502020204" pitchFamily="34" charset="0"/>
              <a:cs typeface="Lucida Grande" panose="020B0600040502020204" pitchFamily="34" charset="0"/>
            </a:endParaRPr>
          </a:p>
          <a:p>
            <a:r>
              <a:rPr lang="en-US" sz="1200" dirty="0">
                <a:latin typeface="Lucida Grande" panose="020B0600040502020204" pitchFamily="34" charset="0"/>
                <a:cs typeface="Lucida Grande" panose="020B0600040502020204" pitchFamily="34" charset="0"/>
              </a:rPr>
              <a:t>We always welcome any suggestions and feedback about the Association, so please get in touch with us via </a:t>
            </a:r>
            <a:r>
              <a:rPr lang="en-US" sz="1200" b="1" dirty="0">
                <a:latin typeface="Lucida Grande" panose="020B0600040502020204" pitchFamily="34" charset="0"/>
                <a:cs typeface="Lucida Grande" panose="020B0600040502020204" pitchFamily="34" charset="0"/>
              </a:rPr>
              <a:t>email</a:t>
            </a:r>
            <a:r>
              <a:rPr lang="en-US" sz="1200" dirty="0">
                <a:latin typeface="Lucida Grande" panose="020B0600040502020204" pitchFamily="34" charset="0"/>
                <a:cs typeface="Lucida Grande" panose="020B0600040502020204" pitchFamily="34" charset="0"/>
              </a:rPr>
              <a:t> or via our </a:t>
            </a:r>
            <a:r>
              <a:rPr lang="en-US" sz="1200" b="1" dirty="0">
                <a:latin typeface="Lucida Grande" panose="020B0600040502020204" pitchFamily="34" charset="0"/>
                <a:cs typeface="Lucida Grande" panose="020B0600040502020204" pitchFamily="34" charset="0"/>
              </a:rPr>
              <a:t>Facebook</a:t>
            </a:r>
            <a:r>
              <a:rPr lang="en-US" sz="1200" dirty="0">
                <a:latin typeface="Lucida Grande" panose="020B0600040502020204" pitchFamily="34" charset="0"/>
                <a:cs typeface="Lucida Grande" panose="020B0600040502020204" pitchFamily="34" charset="0"/>
              </a:rPr>
              <a:t> page.</a:t>
            </a:r>
          </a:p>
        </p:txBody>
      </p:sp>
      <p:sp>
        <p:nvSpPr>
          <p:cNvPr id="17" name="TextBox 16">
            <a:extLst>
              <a:ext uri="{FF2B5EF4-FFF2-40B4-BE49-F238E27FC236}">
                <a16:creationId xmlns:a16="http://schemas.microsoft.com/office/drawing/2014/main" xmlns="" id="{BBBAEF52-E55F-4952-99C9-B2F0D98644E6}"/>
              </a:ext>
            </a:extLst>
          </p:cNvPr>
          <p:cNvSpPr txBox="1"/>
          <p:nvPr/>
        </p:nvSpPr>
        <p:spPr>
          <a:xfrm>
            <a:off x="9703601" y="5050135"/>
            <a:ext cx="2654147" cy="523220"/>
          </a:xfrm>
          <a:prstGeom prst="rect">
            <a:avLst/>
          </a:prstGeom>
          <a:noFill/>
        </p:spPr>
        <p:txBody>
          <a:bodyPr wrap="square" rtlCol="0">
            <a:spAutoFit/>
          </a:bodyPr>
          <a:lstStyle/>
          <a:p>
            <a:pPr algn="ctr"/>
            <a:r>
              <a:rPr lang="en-ZA" sz="2800" b="1" dirty="0">
                <a:solidFill>
                  <a:srgbClr val="49479B"/>
                </a:solidFill>
              </a:rPr>
              <a:t>Making contact</a:t>
            </a:r>
          </a:p>
        </p:txBody>
      </p:sp>
    </p:spTree>
    <p:extLst>
      <p:ext uri="{BB962C8B-B14F-4D97-AF65-F5344CB8AC3E}">
        <p14:creationId xmlns:p14="http://schemas.microsoft.com/office/powerpoint/2010/main" val="779625397"/>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261</TotalTime>
  <Words>881</Words>
  <Application>Microsoft Office PowerPoint</Application>
  <PresentationFormat>Widescreen</PresentationFormat>
  <Paragraphs>44</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Arial</vt:lpstr>
      <vt:lpstr>Calibri</vt:lpstr>
      <vt:lpstr>Calibri Light</vt:lpstr>
      <vt:lpstr>Century</vt:lpstr>
      <vt:lpstr>Levenim MT</vt:lpstr>
      <vt:lpstr>Lucida Grande</vt:lpstr>
      <vt:lpstr>Office Theme</vt:lpstr>
      <vt:lpstr>PowerPoint Presentation</vt:lpstr>
      <vt:lpstr>PowerPoint Presentation</vt:lpstr>
    </vt:vector>
  </TitlesOfParts>
  <Company>PGWC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Salisha Maharaj</dc:creator>
  <cp:lastModifiedBy>Salisha Maharaj</cp:lastModifiedBy>
  <cp:revision>31</cp:revision>
  <dcterms:created xsi:type="dcterms:W3CDTF">2019-02-07T13:28:39Z</dcterms:created>
  <dcterms:modified xsi:type="dcterms:W3CDTF">2019-04-09T08:43:15Z</dcterms:modified>
</cp:coreProperties>
</file>